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345" r:id="rId3"/>
    <p:sldId id="260" r:id="rId4"/>
    <p:sldId id="261" r:id="rId5"/>
    <p:sldId id="262" r:id="rId6"/>
    <p:sldId id="263" r:id="rId7"/>
    <p:sldId id="256" r:id="rId8"/>
    <p:sldId id="259" r:id="rId9"/>
    <p:sldId id="294" r:id="rId10"/>
    <p:sldId id="338" r:id="rId11"/>
    <p:sldId id="342" r:id="rId12"/>
    <p:sldId id="337" r:id="rId13"/>
    <p:sldId id="340" r:id="rId14"/>
    <p:sldId id="317" r:id="rId15"/>
    <p:sldId id="343" r:id="rId16"/>
    <p:sldId id="321" r:id="rId17"/>
    <p:sldId id="325" r:id="rId18"/>
    <p:sldId id="320" r:id="rId19"/>
    <p:sldId id="319" r:id="rId20"/>
    <p:sldId id="322" r:id="rId21"/>
    <p:sldId id="326" r:id="rId22"/>
    <p:sldId id="318" r:id="rId23"/>
    <p:sldId id="323" r:id="rId24"/>
    <p:sldId id="324" r:id="rId25"/>
    <p:sldId id="328" r:id="rId26"/>
    <p:sldId id="329" r:id="rId27"/>
    <p:sldId id="331" r:id="rId28"/>
    <p:sldId id="332" r:id="rId29"/>
    <p:sldId id="341" r:id="rId30"/>
    <p:sldId id="344"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6A57"/>
    <a:srgbClr val="1D6A5C"/>
    <a:srgbClr val="35829C"/>
    <a:srgbClr val="25573D"/>
    <a:srgbClr val="257557"/>
    <a:srgbClr val="507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82" d="100"/>
          <a:sy n="82"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01D9830-860B-DF4B-8262-83B2C995187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BA837-FE30-8C4F-84C3-E47305FF735E}" type="slidenum">
              <a:rPr lang="en-US" smtClean="0"/>
              <a:t>‹#›</a:t>
            </a:fld>
            <a:endParaRPr lang="en-US"/>
          </a:p>
        </p:txBody>
      </p:sp>
      <p:sp>
        <p:nvSpPr>
          <p:cNvPr id="7" name="Title 1">
            <a:extLst>
              <a:ext uri="{FF2B5EF4-FFF2-40B4-BE49-F238E27FC236}">
                <a16:creationId xmlns:a16="http://schemas.microsoft.com/office/drawing/2014/main" id="{36A326B0-4589-4CBE-9EFC-65BC3AF8D2EA}"/>
              </a:ext>
            </a:extLst>
          </p:cNvPr>
          <p:cNvSpPr txBox="1">
            <a:spLocks/>
          </p:cNvSpPr>
          <p:nvPr userDrawn="1"/>
        </p:nvSpPr>
        <p:spPr>
          <a:xfrm>
            <a:off x="1143000" y="232172"/>
            <a:ext cx="6858000" cy="66053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i="0" dirty="0">
                <a:solidFill>
                  <a:srgbClr val="257557"/>
                </a:solidFill>
                <a:latin typeface="Calibri" panose="020F0502020204030204" pitchFamily="34" charset="0"/>
                <a:cs typeface="Calibri" panose="020F0502020204030204" pitchFamily="34" charset="0"/>
              </a:rPr>
              <a:t>HAVING A FUTURE-SHAPED PRESENT</a:t>
            </a:r>
          </a:p>
        </p:txBody>
      </p:sp>
      <p:cxnSp>
        <p:nvCxnSpPr>
          <p:cNvPr id="9" name="Straight Arrow Connector 8">
            <a:extLst>
              <a:ext uri="{FF2B5EF4-FFF2-40B4-BE49-F238E27FC236}">
                <a16:creationId xmlns:a16="http://schemas.microsoft.com/office/drawing/2014/main" id="{DD60D09B-E803-7376-42A1-69D85283401F}"/>
              </a:ext>
            </a:extLst>
          </p:cNvPr>
          <p:cNvCxnSpPr>
            <a:cxnSpLocks/>
          </p:cNvCxnSpPr>
          <p:nvPr userDrawn="1"/>
        </p:nvCxnSpPr>
        <p:spPr>
          <a:xfrm>
            <a:off x="1467059" y="746075"/>
            <a:ext cx="6189785" cy="0"/>
          </a:xfrm>
          <a:prstGeom prst="straightConnector1">
            <a:avLst/>
          </a:prstGeom>
          <a:ln w="47625">
            <a:solidFill>
              <a:srgbClr val="50755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1D9830-860B-DF4B-8262-83B2C995187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375406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1D9830-860B-DF4B-8262-83B2C995187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127099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0775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9903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8687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291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8118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3574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36223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777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1D9830-860B-DF4B-8262-83B2C995187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2427905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394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47600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8280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17709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20185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5578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11640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5502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9842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1D9830-860B-DF4B-8262-83B2C995187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117833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01D9830-860B-DF4B-8262-83B2C9951870}"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282661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01D9830-860B-DF4B-8262-83B2C9951870}" type="datetimeFigureOut">
              <a:rPr lang="en-US" smtClean="0"/>
              <a:t>7/17/2022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123678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01D9830-860B-DF4B-8262-83B2C9951870}" type="datetimeFigureOut">
              <a:rPr lang="en-US" smtClean="0"/>
              <a:t>7/17/2022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417864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D9830-860B-DF4B-8262-83B2C9951870}" type="datetimeFigureOut">
              <a:rPr lang="en-US" smtClean="0"/>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109819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01D9830-860B-DF4B-8262-83B2C9951870}"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122473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01D9830-860B-DF4B-8262-83B2C9951870}"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BA837-FE30-8C4F-84C3-E47305FF735E}" type="slidenum">
              <a:rPr lang="en-US" smtClean="0"/>
              <a:t>‹#›</a:t>
            </a:fld>
            <a:endParaRPr lang="en-US"/>
          </a:p>
        </p:txBody>
      </p:sp>
    </p:spTree>
    <p:extLst>
      <p:ext uri="{BB962C8B-B14F-4D97-AF65-F5344CB8AC3E}">
        <p14:creationId xmlns:p14="http://schemas.microsoft.com/office/powerpoint/2010/main" val="1386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1D9830-860B-DF4B-8262-83B2C9951870}" type="datetimeFigureOut">
              <a:rPr lang="en-US" smtClean="0"/>
              <a:t>7/17/2022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5BA837-FE30-8C4F-84C3-E47305FF735E}"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B1F52ECA-53EF-661B-B1ED-74A4005BDA71}"/>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1755597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7/17/2022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934051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Philippians 3:1-21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65287" y="834161"/>
            <a:ext cx="8013426" cy="3046988"/>
          </a:xfrm>
          <a:prstGeom prst="rect">
            <a:avLst/>
          </a:prstGeom>
          <a:noFill/>
        </p:spPr>
        <p:txBody>
          <a:bodyPr wrap="square">
            <a:spAutoFit/>
          </a:bodyPr>
          <a:lstStyle/>
          <a:p>
            <a:pPr defTabSz="342900"/>
            <a:r>
              <a:rPr lang="en-US" sz="1350" dirty="0">
                <a:solidFill>
                  <a:srgbClr val="94D7E4">
                    <a:lumMod val="75000"/>
                  </a:srgbClr>
                </a:solidFill>
                <a:latin typeface="Arial" panose="020B0604020202020204" pitchFamily="34" charset="0"/>
                <a:cs typeface="Arial" panose="020B0604020202020204" pitchFamily="34" charset="0"/>
              </a:rPr>
              <a:t>1</a:t>
            </a:r>
            <a:r>
              <a:rPr lang="en-US" sz="2400" dirty="0">
                <a:solidFill>
                  <a:srgbClr val="FFFF00"/>
                </a:solidFill>
                <a:latin typeface="Arial" panose="020B0604020202020204" pitchFamily="34" charset="0"/>
              </a:rPr>
              <a:t>Finally, my brothers, rejoice in the Lord! It is no trouble for me to write the same things to you again, and it is a safeguard for you. </a:t>
            </a:r>
            <a:r>
              <a:rPr lang="en-US" sz="1350" dirty="0">
                <a:solidFill>
                  <a:srgbClr val="94D7E4">
                    <a:lumMod val="75000"/>
                  </a:srgbClr>
                </a:solidFill>
                <a:latin typeface="Arial" panose="020B0604020202020204" pitchFamily="34" charset="0"/>
                <a:cs typeface="Arial" panose="020B0604020202020204" pitchFamily="34" charset="0"/>
              </a:rPr>
              <a:t>2</a:t>
            </a:r>
            <a:r>
              <a:rPr lang="en-US" sz="2400" dirty="0">
                <a:solidFill>
                  <a:srgbClr val="FFFF00"/>
                </a:solidFill>
                <a:latin typeface="Arial" panose="020B0604020202020204" pitchFamily="34" charset="0"/>
              </a:rPr>
              <a:t> Watch out for those dogs, those men who do evil, those mutilators of the flesh. </a:t>
            </a:r>
            <a:r>
              <a:rPr lang="en-US" sz="1350" dirty="0">
                <a:solidFill>
                  <a:srgbClr val="94D7E4">
                    <a:lumMod val="75000"/>
                  </a:srgbClr>
                </a:solidFill>
                <a:latin typeface="Arial" panose="020B0604020202020204" pitchFamily="34" charset="0"/>
                <a:cs typeface="Arial" panose="020B0604020202020204" pitchFamily="34" charset="0"/>
              </a:rPr>
              <a:t>3</a:t>
            </a:r>
            <a:r>
              <a:rPr lang="en-US" sz="2400" dirty="0">
                <a:solidFill>
                  <a:srgbClr val="FFFF00"/>
                </a:solidFill>
                <a:latin typeface="Arial" panose="020B0604020202020204" pitchFamily="34" charset="0"/>
              </a:rPr>
              <a:t> For it is we who are the circumcision, we who worship by the Spirit of God, who glory in Christ Jesus, and who put no confidence in the flesh-- </a:t>
            </a:r>
            <a:r>
              <a:rPr lang="en-US" sz="1350" dirty="0">
                <a:solidFill>
                  <a:srgbClr val="94D7E4">
                    <a:lumMod val="75000"/>
                  </a:srgbClr>
                </a:solidFill>
                <a:latin typeface="Arial" panose="020B0604020202020204" pitchFamily="34" charset="0"/>
                <a:cs typeface="Arial" panose="020B0604020202020204" pitchFamily="34" charset="0"/>
              </a:rPr>
              <a:t>4</a:t>
            </a:r>
            <a:r>
              <a:rPr lang="en-US" sz="2400" dirty="0">
                <a:solidFill>
                  <a:srgbClr val="FFFF00"/>
                </a:solidFill>
                <a:latin typeface="Arial" panose="020B0604020202020204" pitchFamily="34" charset="0"/>
              </a:rPr>
              <a:t> though I myself have reasons for such confidence. </a:t>
            </a:r>
          </a:p>
        </p:txBody>
      </p:sp>
    </p:spTree>
    <p:extLst>
      <p:ext uri="{BB962C8B-B14F-4D97-AF65-F5344CB8AC3E}">
        <p14:creationId xmlns:p14="http://schemas.microsoft.com/office/powerpoint/2010/main" val="221948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B5E58-B699-CAF1-9E1F-A8D2A4D382DD}"/>
              </a:ext>
            </a:extLst>
          </p:cNvPr>
          <p:cNvSpPr txBox="1"/>
          <p:nvPr/>
        </p:nvSpPr>
        <p:spPr>
          <a:xfrm>
            <a:off x="4374808" y="1153409"/>
            <a:ext cx="3996723" cy="2677656"/>
          </a:xfrm>
          <a:prstGeom prst="rect">
            <a:avLst/>
          </a:prstGeom>
          <a:noFill/>
        </p:spPr>
        <p:txBody>
          <a:bodyPr wrap="square" rtlCol="0">
            <a:spAutoFit/>
          </a:bodyPr>
          <a:lstStyle/>
          <a:p>
            <a:r>
              <a:rPr lang="en-AU" sz="2800" i="1" dirty="0"/>
              <a:t>You want to set a goal that is big enough that in the process of achieving it you become someone worth becoming. </a:t>
            </a:r>
          </a:p>
          <a:p>
            <a:r>
              <a:rPr lang="en-AU" sz="2800" dirty="0"/>
              <a:t>JIM ROHN. </a:t>
            </a:r>
            <a:endParaRPr lang="en-US" sz="2800" dirty="0"/>
          </a:p>
        </p:txBody>
      </p:sp>
      <p:sp>
        <p:nvSpPr>
          <p:cNvPr id="8" name="TextBox 7">
            <a:extLst>
              <a:ext uri="{FF2B5EF4-FFF2-40B4-BE49-F238E27FC236}">
                <a16:creationId xmlns:a16="http://schemas.microsoft.com/office/drawing/2014/main" id="{7F3E0EA6-420D-8FD2-7DBF-8A1B6CCFBE5F}"/>
              </a:ext>
            </a:extLst>
          </p:cNvPr>
          <p:cNvSpPr txBox="1"/>
          <p:nvPr/>
        </p:nvSpPr>
        <p:spPr>
          <a:xfrm>
            <a:off x="852121" y="832811"/>
            <a:ext cx="2642476" cy="3170099"/>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000" b="1" dirty="0">
                <a:solidFill>
                  <a:schemeClr val="accent4">
                    <a:lumMod val="40000"/>
                    <a:lumOff val="60000"/>
                  </a:schemeClr>
                </a:solidFill>
              </a:rPr>
              <a:t>FUTURE VISION IMPACTS</a:t>
            </a:r>
          </a:p>
          <a:p>
            <a:pPr algn="ctr"/>
            <a:r>
              <a:rPr lang="en-US" sz="4000" b="1" dirty="0">
                <a:solidFill>
                  <a:schemeClr val="accent4">
                    <a:lumMod val="40000"/>
                    <a:lumOff val="60000"/>
                  </a:schemeClr>
                </a:solidFill>
              </a:rPr>
              <a:t>PRESENT</a:t>
            </a:r>
          </a:p>
          <a:p>
            <a:pPr algn="ctr"/>
            <a:r>
              <a:rPr lang="en-US" sz="4000" b="1" dirty="0">
                <a:solidFill>
                  <a:schemeClr val="accent4">
                    <a:lumMod val="40000"/>
                    <a:lumOff val="60000"/>
                  </a:schemeClr>
                </a:solidFill>
              </a:rPr>
              <a:t>ACTION</a:t>
            </a:r>
            <a:endParaRPr lang="en-US" sz="3600" b="1" dirty="0">
              <a:solidFill>
                <a:schemeClr val="accent4">
                  <a:lumMod val="40000"/>
                  <a:lumOff val="60000"/>
                </a:schemeClr>
              </a:solidFill>
            </a:endParaRPr>
          </a:p>
        </p:txBody>
      </p:sp>
    </p:spTree>
    <p:extLst>
      <p:ext uri="{BB962C8B-B14F-4D97-AF65-F5344CB8AC3E}">
        <p14:creationId xmlns:p14="http://schemas.microsoft.com/office/powerpoint/2010/main" val="225122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B5E58-B699-CAF1-9E1F-A8D2A4D382DD}"/>
              </a:ext>
            </a:extLst>
          </p:cNvPr>
          <p:cNvSpPr txBox="1"/>
          <p:nvPr/>
        </p:nvSpPr>
        <p:spPr>
          <a:xfrm>
            <a:off x="4023361" y="951683"/>
            <a:ext cx="4389120" cy="2831544"/>
          </a:xfrm>
          <a:prstGeom prst="rect">
            <a:avLst/>
          </a:prstGeom>
          <a:noFill/>
        </p:spPr>
        <p:txBody>
          <a:bodyPr wrap="square" rtlCol="0">
            <a:spAutoFit/>
          </a:bodyPr>
          <a:lstStyle/>
          <a:p>
            <a:r>
              <a:rPr lang="en-AU" sz="2800" i="1" dirty="0"/>
              <a:t>Peak performers want more than merely to win the next game. … They have a long-range goal that inspires commitment and action  </a:t>
            </a:r>
          </a:p>
          <a:p>
            <a:endParaRPr lang="en-AU" sz="1000" i="1" dirty="0"/>
          </a:p>
          <a:p>
            <a:r>
              <a:rPr lang="en-AU" sz="2800" dirty="0"/>
              <a:t>CHARLES GARDFIELD</a:t>
            </a:r>
          </a:p>
        </p:txBody>
      </p:sp>
      <p:sp>
        <p:nvSpPr>
          <p:cNvPr id="8" name="TextBox 7">
            <a:extLst>
              <a:ext uri="{FF2B5EF4-FFF2-40B4-BE49-F238E27FC236}">
                <a16:creationId xmlns:a16="http://schemas.microsoft.com/office/drawing/2014/main" id="{7F3E0EA6-420D-8FD2-7DBF-8A1B6CCFBE5F}"/>
              </a:ext>
            </a:extLst>
          </p:cNvPr>
          <p:cNvSpPr txBox="1"/>
          <p:nvPr/>
        </p:nvSpPr>
        <p:spPr>
          <a:xfrm>
            <a:off x="852121" y="832811"/>
            <a:ext cx="2642476" cy="3170099"/>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000" b="1" dirty="0">
                <a:solidFill>
                  <a:schemeClr val="accent4">
                    <a:lumMod val="40000"/>
                    <a:lumOff val="60000"/>
                  </a:schemeClr>
                </a:solidFill>
              </a:rPr>
              <a:t>FUTURE VISION IMPACTS</a:t>
            </a:r>
          </a:p>
          <a:p>
            <a:pPr algn="ctr"/>
            <a:r>
              <a:rPr lang="en-US" sz="4000" b="1" dirty="0">
                <a:solidFill>
                  <a:schemeClr val="accent4">
                    <a:lumMod val="40000"/>
                    <a:lumOff val="60000"/>
                  </a:schemeClr>
                </a:solidFill>
              </a:rPr>
              <a:t>PRESENT</a:t>
            </a:r>
          </a:p>
          <a:p>
            <a:pPr algn="ctr"/>
            <a:r>
              <a:rPr lang="en-US" sz="4000" b="1" dirty="0">
                <a:solidFill>
                  <a:schemeClr val="accent4">
                    <a:lumMod val="40000"/>
                    <a:lumOff val="60000"/>
                  </a:schemeClr>
                </a:solidFill>
              </a:rPr>
              <a:t>ACTION</a:t>
            </a:r>
            <a:endParaRPr lang="en-US" sz="3600" b="1" dirty="0">
              <a:solidFill>
                <a:schemeClr val="accent4">
                  <a:lumMod val="40000"/>
                  <a:lumOff val="60000"/>
                </a:schemeClr>
              </a:solidFill>
            </a:endParaRPr>
          </a:p>
        </p:txBody>
      </p:sp>
    </p:spTree>
    <p:extLst>
      <p:ext uri="{BB962C8B-B14F-4D97-AF65-F5344CB8AC3E}">
        <p14:creationId xmlns:p14="http://schemas.microsoft.com/office/powerpoint/2010/main" val="96833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B5E58-B699-CAF1-9E1F-A8D2A4D382DD}"/>
              </a:ext>
            </a:extLst>
          </p:cNvPr>
          <p:cNvSpPr txBox="1"/>
          <p:nvPr/>
        </p:nvSpPr>
        <p:spPr>
          <a:xfrm>
            <a:off x="4294500" y="894367"/>
            <a:ext cx="4087369" cy="2831544"/>
          </a:xfrm>
          <a:prstGeom prst="rect">
            <a:avLst/>
          </a:prstGeom>
          <a:noFill/>
        </p:spPr>
        <p:txBody>
          <a:bodyPr wrap="square" rtlCol="0">
            <a:spAutoFit/>
          </a:bodyPr>
          <a:lstStyle/>
          <a:p>
            <a:r>
              <a:rPr lang="en-AU" sz="2800" i="1" dirty="0"/>
              <a:t>If you are working on something that you really care about, you don't have to be pushed. The vision pulls you </a:t>
            </a:r>
          </a:p>
          <a:p>
            <a:endParaRPr lang="en-AU" sz="1000" i="1" dirty="0"/>
          </a:p>
          <a:p>
            <a:r>
              <a:rPr lang="en-AU" sz="2800" dirty="0"/>
              <a:t>STEVE JOBS</a:t>
            </a:r>
          </a:p>
        </p:txBody>
      </p:sp>
      <p:sp>
        <p:nvSpPr>
          <p:cNvPr id="8" name="TextBox 7">
            <a:extLst>
              <a:ext uri="{FF2B5EF4-FFF2-40B4-BE49-F238E27FC236}">
                <a16:creationId xmlns:a16="http://schemas.microsoft.com/office/drawing/2014/main" id="{7F3E0EA6-420D-8FD2-7DBF-8A1B6CCFBE5F}"/>
              </a:ext>
            </a:extLst>
          </p:cNvPr>
          <p:cNvSpPr txBox="1"/>
          <p:nvPr/>
        </p:nvSpPr>
        <p:spPr>
          <a:xfrm>
            <a:off x="852121" y="832811"/>
            <a:ext cx="2642476" cy="3170099"/>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000" b="1" dirty="0">
                <a:solidFill>
                  <a:schemeClr val="accent4">
                    <a:lumMod val="40000"/>
                    <a:lumOff val="60000"/>
                  </a:schemeClr>
                </a:solidFill>
              </a:rPr>
              <a:t>FUTURE VISION IMPACTS</a:t>
            </a:r>
          </a:p>
          <a:p>
            <a:pPr algn="ctr"/>
            <a:r>
              <a:rPr lang="en-US" sz="4000" b="1" dirty="0">
                <a:solidFill>
                  <a:schemeClr val="accent4">
                    <a:lumMod val="40000"/>
                    <a:lumOff val="60000"/>
                  </a:schemeClr>
                </a:solidFill>
              </a:rPr>
              <a:t>PRESENT</a:t>
            </a:r>
          </a:p>
          <a:p>
            <a:pPr algn="ctr"/>
            <a:r>
              <a:rPr lang="en-US" sz="4000" b="1" dirty="0">
                <a:solidFill>
                  <a:schemeClr val="accent4">
                    <a:lumMod val="40000"/>
                    <a:lumOff val="60000"/>
                  </a:schemeClr>
                </a:solidFill>
              </a:rPr>
              <a:t>ACTION</a:t>
            </a:r>
            <a:endParaRPr lang="en-US" sz="3600" b="1" dirty="0">
              <a:solidFill>
                <a:schemeClr val="accent4">
                  <a:lumMod val="40000"/>
                  <a:lumOff val="60000"/>
                </a:schemeClr>
              </a:solidFill>
            </a:endParaRPr>
          </a:p>
        </p:txBody>
      </p:sp>
    </p:spTree>
    <p:extLst>
      <p:ext uri="{BB962C8B-B14F-4D97-AF65-F5344CB8AC3E}">
        <p14:creationId xmlns:p14="http://schemas.microsoft.com/office/powerpoint/2010/main" val="412347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4275497" y="704088"/>
            <a:ext cx="3998031" cy="3575303"/>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he who began a good work in you will carry it on to completion until the </a:t>
            </a:r>
            <a:r>
              <a:rPr lang="en-AU" sz="3200" b="1" i="1" dirty="0"/>
              <a:t>day of Christ Jesus</a:t>
            </a:r>
            <a:r>
              <a:rPr lang="en-AU" sz="3200" i="1" dirty="0"/>
              <a:t>. </a:t>
            </a:r>
            <a:r>
              <a:rPr lang="en-AU" sz="2800" dirty="0"/>
              <a:t>[1:6]</a:t>
            </a:r>
            <a:endParaRPr lang="en-US" sz="3200" dirty="0"/>
          </a:p>
        </p:txBody>
      </p:sp>
      <p:sp>
        <p:nvSpPr>
          <p:cNvPr id="12" name="TextBox 11">
            <a:extLst>
              <a:ext uri="{FF2B5EF4-FFF2-40B4-BE49-F238E27FC236}">
                <a16:creationId xmlns:a16="http://schemas.microsoft.com/office/drawing/2014/main" id="{39E2034D-42F2-C8BE-6D8B-29F233B3005F}"/>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
        <p:nvSpPr>
          <p:cNvPr id="13" name="TextBox 12">
            <a:extLst>
              <a:ext uri="{FF2B5EF4-FFF2-40B4-BE49-F238E27FC236}">
                <a16:creationId xmlns:a16="http://schemas.microsoft.com/office/drawing/2014/main" id="{072A5266-5B01-1FF9-4F1B-A0D585BF6749}"/>
              </a:ext>
            </a:extLst>
          </p:cNvPr>
          <p:cNvSpPr txBox="1"/>
          <p:nvPr/>
        </p:nvSpPr>
        <p:spPr>
          <a:xfrm>
            <a:off x="404065" y="1287903"/>
            <a:ext cx="2642476" cy="2123658"/>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JESUS WILL RETURN</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374697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2" name="TextBox 11">
            <a:extLst>
              <a:ext uri="{FF2B5EF4-FFF2-40B4-BE49-F238E27FC236}">
                <a16:creationId xmlns:a16="http://schemas.microsoft.com/office/drawing/2014/main" id="{39E2034D-42F2-C8BE-6D8B-29F233B3005F}"/>
              </a:ext>
            </a:extLst>
          </p:cNvPr>
          <p:cNvSpPr txBox="1"/>
          <p:nvPr/>
        </p:nvSpPr>
        <p:spPr>
          <a:xfrm>
            <a:off x="0" y="914400"/>
            <a:ext cx="9144000" cy="2862322"/>
          </a:xfrm>
          <a:prstGeom prst="rect">
            <a:avLst/>
          </a:prstGeom>
          <a:noFill/>
        </p:spPr>
        <p:txBody>
          <a:bodyPr wrap="square" rtlCol="0">
            <a:spAutoFit/>
          </a:bodyPr>
          <a:lstStyle/>
          <a:p>
            <a:pPr algn="ctr"/>
            <a:r>
              <a:rPr lang="en-US" sz="6000" b="1" dirty="0">
                <a:solidFill>
                  <a:srgbClr val="1D6A5C"/>
                </a:solidFill>
              </a:rPr>
              <a:t>LIFE is UNCERTAIN. </a:t>
            </a:r>
          </a:p>
          <a:p>
            <a:pPr algn="ctr"/>
            <a:r>
              <a:rPr lang="en-US" sz="6000" b="1" dirty="0">
                <a:solidFill>
                  <a:srgbClr val="1D6A5C"/>
                </a:solidFill>
              </a:rPr>
              <a:t>The BELIEVER’S </a:t>
            </a:r>
          </a:p>
          <a:p>
            <a:pPr algn="ctr"/>
            <a:r>
              <a:rPr lang="en-US" sz="6000" b="1" dirty="0">
                <a:solidFill>
                  <a:srgbClr val="1D6A5C"/>
                </a:solidFill>
              </a:rPr>
              <a:t>DESTINY is SECURE</a:t>
            </a:r>
          </a:p>
        </p:txBody>
      </p:sp>
    </p:spTree>
    <p:extLst>
      <p:ext uri="{BB962C8B-B14F-4D97-AF65-F5344CB8AC3E}">
        <p14:creationId xmlns:p14="http://schemas.microsoft.com/office/powerpoint/2010/main" val="108186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4275497" y="1016185"/>
            <a:ext cx="3998031" cy="2881771"/>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then I will be able      to boast on                </a:t>
            </a:r>
            <a:r>
              <a:rPr lang="en-AU" sz="3200" b="1" i="1" dirty="0"/>
              <a:t>the day of Christ </a:t>
            </a:r>
          </a:p>
          <a:p>
            <a:pPr algn="ctr"/>
            <a:r>
              <a:rPr lang="en-AU" sz="2800" dirty="0"/>
              <a:t>[2:16]</a:t>
            </a:r>
            <a:endParaRPr lang="en-US" sz="2800" dirty="0"/>
          </a:p>
        </p:txBody>
      </p:sp>
      <p:sp>
        <p:nvSpPr>
          <p:cNvPr id="4" name="TextBox 3">
            <a:extLst>
              <a:ext uri="{FF2B5EF4-FFF2-40B4-BE49-F238E27FC236}">
                <a16:creationId xmlns:a16="http://schemas.microsoft.com/office/drawing/2014/main" id="{235D1CC1-6557-FB5A-039B-13B1E26A41E1}"/>
              </a:ext>
            </a:extLst>
          </p:cNvPr>
          <p:cNvSpPr txBox="1"/>
          <p:nvPr/>
        </p:nvSpPr>
        <p:spPr>
          <a:xfrm>
            <a:off x="404065" y="1287903"/>
            <a:ext cx="2642476" cy="2123658"/>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JESUS WILL RETURN</a:t>
            </a:r>
            <a:endParaRPr lang="en-US" sz="4000" b="1" dirty="0">
              <a:solidFill>
                <a:schemeClr val="accent4">
                  <a:lumMod val="40000"/>
                  <a:lumOff val="60000"/>
                </a:schemeClr>
              </a:solidFill>
            </a:endParaRPr>
          </a:p>
        </p:txBody>
      </p:sp>
      <p:sp>
        <p:nvSpPr>
          <p:cNvPr id="5" name="TextBox 4">
            <a:extLst>
              <a:ext uri="{FF2B5EF4-FFF2-40B4-BE49-F238E27FC236}">
                <a16:creationId xmlns:a16="http://schemas.microsoft.com/office/drawing/2014/main" id="{AA11534D-ED95-D7C7-0A90-9DA14C764CFE}"/>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Tree>
    <p:extLst>
      <p:ext uri="{BB962C8B-B14F-4D97-AF65-F5344CB8AC3E}">
        <p14:creationId xmlns:p14="http://schemas.microsoft.com/office/powerpoint/2010/main" val="256286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4275497" y="1016185"/>
            <a:ext cx="3998031" cy="2881771"/>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The Lord </a:t>
            </a:r>
          </a:p>
          <a:p>
            <a:pPr algn="ctr"/>
            <a:r>
              <a:rPr lang="en-AU" sz="3200" b="1" i="1" dirty="0"/>
              <a:t>is near</a:t>
            </a:r>
          </a:p>
          <a:p>
            <a:pPr algn="ctr"/>
            <a:r>
              <a:rPr lang="en-AU" sz="2800" dirty="0"/>
              <a:t>[1:4]</a:t>
            </a:r>
            <a:endParaRPr lang="en-US" sz="2800" dirty="0"/>
          </a:p>
        </p:txBody>
      </p:sp>
      <p:sp>
        <p:nvSpPr>
          <p:cNvPr id="4" name="TextBox 3">
            <a:extLst>
              <a:ext uri="{FF2B5EF4-FFF2-40B4-BE49-F238E27FC236}">
                <a16:creationId xmlns:a16="http://schemas.microsoft.com/office/drawing/2014/main" id="{70FA2379-13D5-D3D8-1F04-330E95EC1540}"/>
              </a:ext>
            </a:extLst>
          </p:cNvPr>
          <p:cNvSpPr txBox="1"/>
          <p:nvPr/>
        </p:nvSpPr>
        <p:spPr>
          <a:xfrm>
            <a:off x="404065" y="1287903"/>
            <a:ext cx="2642476" cy="2123658"/>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JESUS WILL RETURN</a:t>
            </a:r>
            <a:endParaRPr lang="en-US" sz="4000" b="1" dirty="0">
              <a:solidFill>
                <a:schemeClr val="accent4">
                  <a:lumMod val="40000"/>
                  <a:lumOff val="60000"/>
                </a:schemeClr>
              </a:solidFill>
            </a:endParaRPr>
          </a:p>
        </p:txBody>
      </p:sp>
      <p:sp>
        <p:nvSpPr>
          <p:cNvPr id="5" name="TextBox 4">
            <a:extLst>
              <a:ext uri="{FF2B5EF4-FFF2-40B4-BE49-F238E27FC236}">
                <a16:creationId xmlns:a16="http://schemas.microsoft.com/office/drawing/2014/main" id="{4CD6EC1D-93A0-2C5A-BDB7-BECF9389F297}"/>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Tree>
    <p:extLst>
      <p:ext uri="{BB962C8B-B14F-4D97-AF65-F5344CB8AC3E}">
        <p14:creationId xmlns:p14="http://schemas.microsoft.com/office/powerpoint/2010/main" val="97635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3127249" y="584775"/>
            <a:ext cx="5612686" cy="3758625"/>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i="1" dirty="0"/>
              <a:t>God … gave him the name that is above every name …</a:t>
            </a:r>
            <a:br>
              <a:rPr lang="en-AU" sz="2800" i="1" dirty="0"/>
            </a:br>
            <a:r>
              <a:rPr lang="en-AU" sz="2800" i="1" dirty="0"/>
              <a:t>every knee should bow … </a:t>
            </a:r>
            <a:r>
              <a:rPr lang="en-AU" sz="2800" i="1" baseline="30000" dirty="0"/>
              <a:t> </a:t>
            </a:r>
            <a:r>
              <a:rPr lang="en-AU" sz="2800" i="1" dirty="0"/>
              <a:t>and every tongue acknowledge that Jesus Christ is Lord to the glory of God the Father.</a:t>
            </a:r>
          </a:p>
          <a:p>
            <a:pPr algn="ctr"/>
            <a:r>
              <a:rPr lang="en-AU" sz="2800" dirty="0"/>
              <a:t>[2:9-11]</a:t>
            </a:r>
            <a:endParaRPr lang="en-US" sz="2800" dirty="0"/>
          </a:p>
        </p:txBody>
      </p:sp>
      <p:sp>
        <p:nvSpPr>
          <p:cNvPr id="4" name="TextBox 3">
            <a:extLst>
              <a:ext uri="{FF2B5EF4-FFF2-40B4-BE49-F238E27FC236}">
                <a16:creationId xmlns:a16="http://schemas.microsoft.com/office/drawing/2014/main" id="{358D51B5-A211-0CA9-D16B-DF1748EE0E21}"/>
              </a:ext>
            </a:extLst>
          </p:cNvPr>
          <p:cNvSpPr txBox="1"/>
          <p:nvPr/>
        </p:nvSpPr>
        <p:spPr>
          <a:xfrm>
            <a:off x="404065" y="1287903"/>
            <a:ext cx="2642476" cy="2123658"/>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JESUS WILL REIGN</a:t>
            </a:r>
            <a:endParaRPr lang="en-US" sz="4000" b="1" dirty="0">
              <a:solidFill>
                <a:schemeClr val="accent4">
                  <a:lumMod val="40000"/>
                  <a:lumOff val="60000"/>
                </a:schemeClr>
              </a:solidFill>
            </a:endParaRPr>
          </a:p>
        </p:txBody>
      </p:sp>
      <p:sp>
        <p:nvSpPr>
          <p:cNvPr id="5" name="TextBox 4">
            <a:extLst>
              <a:ext uri="{FF2B5EF4-FFF2-40B4-BE49-F238E27FC236}">
                <a16:creationId xmlns:a16="http://schemas.microsoft.com/office/drawing/2014/main" id="{F68CCB4F-844F-DC77-5EAC-CC05272D9501}"/>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Tree>
    <p:extLst>
      <p:ext uri="{BB962C8B-B14F-4D97-AF65-F5344CB8AC3E}">
        <p14:creationId xmlns:p14="http://schemas.microsoft.com/office/powerpoint/2010/main" val="19400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3666745" y="1016185"/>
            <a:ext cx="4606784" cy="2881771"/>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This is a sign to them that they will be destroyed, but that you will be saved—and that by God. </a:t>
            </a:r>
            <a:r>
              <a:rPr lang="en-AU" sz="2800" dirty="0"/>
              <a:t>[1:28]</a:t>
            </a:r>
            <a:endParaRPr lang="en-US" sz="3200" dirty="0"/>
          </a:p>
        </p:txBody>
      </p:sp>
      <p:sp>
        <p:nvSpPr>
          <p:cNvPr id="4" name="TextBox 3">
            <a:extLst>
              <a:ext uri="{FF2B5EF4-FFF2-40B4-BE49-F238E27FC236}">
                <a16:creationId xmlns:a16="http://schemas.microsoft.com/office/drawing/2014/main" id="{1C73456A-7B70-25DC-713B-49F09C5C66F1}"/>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
        <p:nvSpPr>
          <p:cNvPr id="5" name="TextBox 4">
            <a:extLst>
              <a:ext uri="{FF2B5EF4-FFF2-40B4-BE49-F238E27FC236}">
                <a16:creationId xmlns:a16="http://schemas.microsoft.com/office/drawing/2014/main" id="{471AF6E8-EAFB-04DE-4908-30C8E9699614}"/>
              </a:ext>
            </a:extLst>
          </p:cNvPr>
          <p:cNvSpPr txBox="1"/>
          <p:nvPr/>
        </p:nvSpPr>
        <p:spPr>
          <a:xfrm>
            <a:off x="404065" y="1287903"/>
            <a:ext cx="2642476" cy="2123658"/>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JESUS WILL JUDGE</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311131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4946904" y="1016185"/>
            <a:ext cx="3326624" cy="2881771"/>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resurrection from </a:t>
            </a:r>
          </a:p>
          <a:p>
            <a:pPr algn="ctr"/>
            <a:r>
              <a:rPr lang="en-AU" sz="3200" i="1" dirty="0"/>
              <a:t>the dead. </a:t>
            </a:r>
          </a:p>
          <a:p>
            <a:pPr algn="ctr"/>
            <a:r>
              <a:rPr lang="en-AU" sz="2800" dirty="0"/>
              <a:t>[3:11]</a:t>
            </a:r>
            <a:endParaRPr lang="en-US" sz="3200" dirty="0"/>
          </a:p>
        </p:txBody>
      </p:sp>
      <p:sp>
        <p:nvSpPr>
          <p:cNvPr id="4" name="TextBox 3">
            <a:extLst>
              <a:ext uri="{FF2B5EF4-FFF2-40B4-BE49-F238E27FC236}">
                <a16:creationId xmlns:a16="http://schemas.microsoft.com/office/drawing/2014/main" id="{02EE0889-0B84-59CC-6AEC-FBA46279AC40}"/>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
        <p:nvSpPr>
          <p:cNvPr id="5" name="TextBox 4">
            <a:extLst>
              <a:ext uri="{FF2B5EF4-FFF2-40B4-BE49-F238E27FC236}">
                <a16:creationId xmlns:a16="http://schemas.microsoft.com/office/drawing/2014/main" id="{2129813B-5CAB-8043-2F8D-640FF6C0E582}"/>
              </a:ext>
            </a:extLst>
          </p:cNvPr>
          <p:cNvSpPr txBox="1"/>
          <p:nvPr/>
        </p:nvSpPr>
        <p:spPr>
          <a:xfrm>
            <a:off x="732384" y="1509921"/>
            <a:ext cx="3482136" cy="2123658"/>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JESUS WILL RAISE DEAD BELIEVERS</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230017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Philippians 3:1-21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65287" y="834161"/>
            <a:ext cx="8013426" cy="3785652"/>
          </a:xfrm>
          <a:prstGeom prst="rect">
            <a:avLst/>
          </a:prstGeom>
          <a:noFill/>
        </p:spPr>
        <p:txBody>
          <a:bodyPr wrap="square">
            <a:spAutoFit/>
          </a:bodyPr>
          <a:lstStyle/>
          <a:p>
            <a:pPr defTabSz="342900"/>
            <a:r>
              <a:rPr lang="en-US" sz="1350" dirty="0">
                <a:solidFill>
                  <a:srgbClr val="94D7E4">
                    <a:lumMod val="75000"/>
                  </a:srgbClr>
                </a:solidFill>
                <a:latin typeface="Arial" panose="020B0604020202020204" pitchFamily="34" charset="0"/>
                <a:cs typeface="Arial" panose="020B0604020202020204" pitchFamily="34" charset="0"/>
              </a:rPr>
              <a:t>5</a:t>
            </a:r>
            <a:r>
              <a:rPr lang="en-US" sz="2400" dirty="0">
                <a:solidFill>
                  <a:srgbClr val="FFFF00"/>
                </a:solidFill>
                <a:latin typeface="Arial" panose="020B0604020202020204" pitchFamily="34" charset="0"/>
              </a:rPr>
              <a:t> If anyone else thinks he has reasons to put confidence in the flesh, I have more: circumcised on the eighth day, of the people of Israel, of the tribe of Benjamin, a Hebrew of Hebrews; in regard to the law, a Pharisee; </a:t>
            </a:r>
            <a:r>
              <a:rPr lang="en-US" sz="1350" dirty="0">
                <a:solidFill>
                  <a:srgbClr val="94D7E4">
                    <a:lumMod val="75000"/>
                  </a:srgbClr>
                </a:solidFill>
                <a:latin typeface="Arial" panose="020B0604020202020204" pitchFamily="34" charset="0"/>
                <a:cs typeface="Arial" panose="020B0604020202020204" pitchFamily="34" charset="0"/>
              </a:rPr>
              <a:t>6</a:t>
            </a:r>
            <a:r>
              <a:rPr lang="en-US" sz="2400" dirty="0">
                <a:solidFill>
                  <a:srgbClr val="FFFF00"/>
                </a:solidFill>
                <a:latin typeface="Arial" panose="020B0604020202020204" pitchFamily="34" charset="0"/>
              </a:rPr>
              <a:t> as for zeal, persecuting the church; as for legalistic righteousness, faultless. </a:t>
            </a:r>
            <a:r>
              <a:rPr lang="en-US" sz="1350" dirty="0">
                <a:solidFill>
                  <a:srgbClr val="94D7E4">
                    <a:lumMod val="75000"/>
                  </a:srgbClr>
                </a:solidFill>
                <a:latin typeface="Arial" panose="020B0604020202020204" pitchFamily="34" charset="0"/>
                <a:cs typeface="Arial" panose="020B0604020202020204" pitchFamily="34" charset="0"/>
              </a:rPr>
              <a:t>7</a:t>
            </a:r>
            <a:r>
              <a:rPr lang="en-US" sz="2400" dirty="0">
                <a:solidFill>
                  <a:srgbClr val="FFFF00"/>
                </a:solidFill>
                <a:latin typeface="Arial" panose="020B0604020202020204" pitchFamily="34" charset="0"/>
              </a:rPr>
              <a:t> But whatever was to my profit I now consider loss for the sake of Christ. </a:t>
            </a:r>
            <a:r>
              <a:rPr lang="en-US" sz="1350" dirty="0">
                <a:solidFill>
                  <a:srgbClr val="94D7E4">
                    <a:lumMod val="75000"/>
                  </a:srgbClr>
                </a:solidFill>
                <a:latin typeface="Arial" panose="020B0604020202020204" pitchFamily="34" charset="0"/>
                <a:cs typeface="Arial" panose="020B0604020202020204" pitchFamily="34" charset="0"/>
              </a:rPr>
              <a:t>8</a:t>
            </a:r>
            <a:r>
              <a:rPr lang="en-US" sz="2400" dirty="0">
                <a:solidFill>
                  <a:srgbClr val="FFFF00"/>
                </a:solidFill>
                <a:latin typeface="Arial" panose="020B0604020202020204" pitchFamily="34" charset="0"/>
              </a:rPr>
              <a:t> What is more, I consider everything a loss compared to the surpassing greatness of knowing Christ Jesus my Lord, for whose sake I have lost all things. </a:t>
            </a:r>
          </a:p>
        </p:txBody>
      </p:sp>
    </p:spTree>
    <p:extLst>
      <p:ext uri="{BB962C8B-B14F-4D97-AF65-F5344CB8AC3E}">
        <p14:creationId xmlns:p14="http://schemas.microsoft.com/office/powerpoint/2010/main" val="306159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3236976" y="943033"/>
            <a:ext cx="5512040" cy="3464375"/>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the Lord Jesus Christ, who, by the power that enables him to bring everything under his control, will transform our lowly bodies so that they will be like his glorious body. </a:t>
            </a:r>
            <a:r>
              <a:rPr lang="en-AU" sz="3200" dirty="0"/>
              <a:t>[3:20-21]</a:t>
            </a:r>
            <a:endParaRPr lang="en-US" sz="3200" dirty="0"/>
          </a:p>
        </p:txBody>
      </p:sp>
      <p:sp>
        <p:nvSpPr>
          <p:cNvPr id="4" name="TextBox 3">
            <a:extLst>
              <a:ext uri="{FF2B5EF4-FFF2-40B4-BE49-F238E27FC236}">
                <a16:creationId xmlns:a16="http://schemas.microsoft.com/office/drawing/2014/main" id="{4895270C-600C-6F08-CD61-A66E94B48ACB}"/>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
        <p:nvSpPr>
          <p:cNvPr id="7" name="TextBox 6">
            <a:extLst>
              <a:ext uri="{FF2B5EF4-FFF2-40B4-BE49-F238E27FC236}">
                <a16:creationId xmlns:a16="http://schemas.microsoft.com/office/drawing/2014/main" id="{1CD1A1D2-5418-3FC9-009F-97C227C182BF}"/>
              </a:ext>
            </a:extLst>
          </p:cNvPr>
          <p:cNvSpPr txBox="1"/>
          <p:nvPr/>
        </p:nvSpPr>
        <p:spPr>
          <a:xfrm>
            <a:off x="394984" y="1121479"/>
            <a:ext cx="2841992" cy="2800767"/>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RAISED BELIEVERS</a:t>
            </a:r>
          </a:p>
          <a:p>
            <a:pPr algn="ctr"/>
            <a:r>
              <a:rPr lang="en-US" sz="4400" b="1" dirty="0">
                <a:solidFill>
                  <a:schemeClr val="accent4">
                    <a:lumMod val="40000"/>
                    <a:lumOff val="60000"/>
                  </a:schemeClr>
                </a:solidFill>
              </a:rPr>
              <a:t>GET NEW BODIES</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122537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5111499" y="832812"/>
            <a:ext cx="3162030" cy="3401568"/>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I desire to depart and be with Christ, which is better by far. </a:t>
            </a:r>
          </a:p>
          <a:p>
            <a:pPr algn="ctr"/>
            <a:r>
              <a:rPr lang="en-AU" sz="2800" dirty="0"/>
              <a:t>[1:23]</a:t>
            </a:r>
            <a:endParaRPr lang="en-US" sz="2800" dirty="0"/>
          </a:p>
        </p:txBody>
      </p:sp>
      <p:sp>
        <p:nvSpPr>
          <p:cNvPr id="4" name="TextBox 3">
            <a:extLst>
              <a:ext uri="{FF2B5EF4-FFF2-40B4-BE49-F238E27FC236}">
                <a16:creationId xmlns:a16="http://schemas.microsoft.com/office/drawing/2014/main" id="{23ED0AC7-B673-9F44-4E43-9CD51DA4264D}"/>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LIFE</a:t>
            </a:r>
            <a:r>
              <a:rPr lang="en-US" sz="2800" b="1" dirty="0">
                <a:solidFill>
                  <a:srgbClr val="1D6A5C"/>
                </a:solidFill>
              </a:rPr>
              <a:t> is </a:t>
            </a:r>
            <a:r>
              <a:rPr lang="en-US" sz="3200" b="1" dirty="0">
                <a:solidFill>
                  <a:srgbClr val="1D6A5C"/>
                </a:solidFill>
              </a:rPr>
              <a:t>UNCERTAIN.</a:t>
            </a:r>
            <a:r>
              <a:rPr lang="en-US" sz="2800" b="1" dirty="0">
                <a:solidFill>
                  <a:srgbClr val="1D6A5C"/>
                </a:solidFill>
              </a:rPr>
              <a:t> The </a:t>
            </a:r>
            <a:r>
              <a:rPr lang="en-US" sz="3200" b="1" dirty="0">
                <a:solidFill>
                  <a:srgbClr val="1D6A5C"/>
                </a:solidFill>
              </a:rPr>
              <a:t>BELIEVER’S</a:t>
            </a:r>
            <a:r>
              <a:rPr lang="en-US" sz="2800" b="1" dirty="0">
                <a:solidFill>
                  <a:srgbClr val="1D6A5C"/>
                </a:solidFill>
              </a:rPr>
              <a:t> </a:t>
            </a:r>
            <a:r>
              <a:rPr lang="en-US" sz="3200" b="1" dirty="0">
                <a:solidFill>
                  <a:srgbClr val="1D6A5C"/>
                </a:solidFill>
              </a:rPr>
              <a:t>DESTINY</a:t>
            </a:r>
            <a:r>
              <a:rPr lang="en-US" sz="2800" b="1" dirty="0">
                <a:solidFill>
                  <a:srgbClr val="1D6A5C"/>
                </a:solidFill>
              </a:rPr>
              <a:t> is </a:t>
            </a:r>
            <a:r>
              <a:rPr lang="en-US" sz="3200" b="1" dirty="0">
                <a:solidFill>
                  <a:srgbClr val="1D6A5C"/>
                </a:solidFill>
              </a:rPr>
              <a:t>SECURE</a:t>
            </a:r>
            <a:endParaRPr lang="en-US" sz="2800" b="1" dirty="0">
              <a:solidFill>
                <a:srgbClr val="1D6A5C"/>
              </a:solidFill>
            </a:endParaRPr>
          </a:p>
        </p:txBody>
      </p:sp>
      <p:sp>
        <p:nvSpPr>
          <p:cNvPr id="5" name="TextBox 4">
            <a:extLst>
              <a:ext uri="{FF2B5EF4-FFF2-40B4-BE49-F238E27FC236}">
                <a16:creationId xmlns:a16="http://schemas.microsoft.com/office/drawing/2014/main" id="{18E05859-0CE4-77BD-B730-303486698608}"/>
              </a:ext>
            </a:extLst>
          </p:cNvPr>
          <p:cNvSpPr txBox="1"/>
          <p:nvPr/>
        </p:nvSpPr>
        <p:spPr>
          <a:xfrm>
            <a:off x="398661" y="1133212"/>
            <a:ext cx="4314177" cy="2800767"/>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IF WE DIE BEFORE JESUS RETURNS, WE DON’T MISS OUT</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20806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4275497" y="1016185"/>
            <a:ext cx="3998031" cy="2881771"/>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God has called me heavenward in   Christ Jesus</a:t>
            </a:r>
            <a:r>
              <a:rPr lang="en-AU" sz="3200" dirty="0"/>
              <a:t>.</a:t>
            </a:r>
          </a:p>
          <a:p>
            <a:pPr algn="ctr"/>
            <a:r>
              <a:rPr lang="en-AU" sz="3200" dirty="0"/>
              <a:t>[3:14]</a:t>
            </a:r>
            <a:endParaRPr lang="en-US" sz="3200" dirty="0"/>
          </a:p>
        </p:txBody>
      </p:sp>
      <p:sp>
        <p:nvSpPr>
          <p:cNvPr id="4" name="TextBox 3">
            <a:extLst>
              <a:ext uri="{FF2B5EF4-FFF2-40B4-BE49-F238E27FC236}">
                <a16:creationId xmlns:a16="http://schemas.microsoft.com/office/drawing/2014/main" id="{891C3104-2F49-25B4-A1FA-68286F35D979}"/>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Ensuring that our DESTINY</a:t>
            </a:r>
            <a:r>
              <a:rPr lang="en-US" sz="2800" b="1" dirty="0">
                <a:solidFill>
                  <a:srgbClr val="1D6A5C"/>
                </a:solidFill>
              </a:rPr>
              <a:t> </a:t>
            </a:r>
            <a:r>
              <a:rPr lang="en-US" sz="3200" b="1" dirty="0">
                <a:solidFill>
                  <a:srgbClr val="1D6A5C"/>
                </a:solidFill>
              </a:rPr>
              <a:t>SHAPES</a:t>
            </a:r>
            <a:r>
              <a:rPr lang="en-US" sz="2800" b="1" dirty="0">
                <a:solidFill>
                  <a:srgbClr val="1D6A5C"/>
                </a:solidFill>
              </a:rPr>
              <a:t> our  </a:t>
            </a:r>
            <a:r>
              <a:rPr lang="en-US" sz="3200" b="1" dirty="0">
                <a:solidFill>
                  <a:srgbClr val="1D6A5C"/>
                </a:solidFill>
              </a:rPr>
              <a:t>PRESENT</a:t>
            </a:r>
            <a:endParaRPr lang="en-US" sz="2800" b="1" dirty="0">
              <a:solidFill>
                <a:srgbClr val="1D6A5C"/>
              </a:solidFill>
            </a:endParaRPr>
          </a:p>
        </p:txBody>
      </p:sp>
      <p:sp>
        <p:nvSpPr>
          <p:cNvPr id="5" name="TextBox 4">
            <a:extLst>
              <a:ext uri="{FF2B5EF4-FFF2-40B4-BE49-F238E27FC236}">
                <a16:creationId xmlns:a16="http://schemas.microsoft.com/office/drawing/2014/main" id="{C8434368-8CBF-568B-FAAF-5DE4BAFA860B}"/>
              </a:ext>
            </a:extLst>
          </p:cNvPr>
          <p:cNvSpPr txBox="1"/>
          <p:nvPr/>
        </p:nvSpPr>
        <p:spPr>
          <a:xfrm>
            <a:off x="398661" y="1133212"/>
            <a:ext cx="3771003" cy="2800767"/>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UNDERSTAND</a:t>
            </a:r>
          </a:p>
          <a:p>
            <a:pPr algn="ctr"/>
            <a:r>
              <a:rPr lang="en-US" sz="4400" b="1" dirty="0">
                <a:solidFill>
                  <a:schemeClr val="accent4">
                    <a:lumMod val="40000"/>
                    <a:lumOff val="60000"/>
                  </a:schemeClr>
                </a:solidFill>
              </a:rPr>
              <a:t>OUR LONG TERM </a:t>
            </a:r>
          </a:p>
          <a:p>
            <a:pPr algn="ctr"/>
            <a:r>
              <a:rPr lang="en-US" sz="4400" b="1" dirty="0">
                <a:solidFill>
                  <a:schemeClr val="accent4">
                    <a:lumMod val="40000"/>
                    <a:lumOff val="60000"/>
                  </a:schemeClr>
                </a:solidFill>
              </a:rPr>
              <a:t>CALLING</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4117850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4502525" y="1016185"/>
            <a:ext cx="3771003" cy="2881771"/>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we eagerly await a Saviour from there, the Lord Jesus Christ </a:t>
            </a:r>
          </a:p>
          <a:p>
            <a:pPr algn="ctr"/>
            <a:r>
              <a:rPr lang="en-AU" sz="2800" dirty="0"/>
              <a:t>[3:20]</a:t>
            </a:r>
            <a:endParaRPr lang="en-US" sz="2800" dirty="0"/>
          </a:p>
        </p:txBody>
      </p:sp>
      <p:sp>
        <p:nvSpPr>
          <p:cNvPr id="4" name="TextBox 3">
            <a:extLst>
              <a:ext uri="{FF2B5EF4-FFF2-40B4-BE49-F238E27FC236}">
                <a16:creationId xmlns:a16="http://schemas.microsoft.com/office/drawing/2014/main" id="{0BB340C2-F52E-19D7-7194-8A4B0026914A}"/>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Ensuring that our DESTINY</a:t>
            </a:r>
            <a:r>
              <a:rPr lang="en-US" sz="2800" b="1" dirty="0">
                <a:solidFill>
                  <a:srgbClr val="1D6A5C"/>
                </a:solidFill>
              </a:rPr>
              <a:t> </a:t>
            </a:r>
            <a:r>
              <a:rPr lang="en-US" sz="3200" b="1" dirty="0">
                <a:solidFill>
                  <a:srgbClr val="1D6A5C"/>
                </a:solidFill>
              </a:rPr>
              <a:t>SHAPES</a:t>
            </a:r>
            <a:r>
              <a:rPr lang="en-US" sz="2800" b="1" dirty="0">
                <a:solidFill>
                  <a:srgbClr val="1D6A5C"/>
                </a:solidFill>
              </a:rPr>
              <a:t> our  </a:t>
            </a:r>
            <a:r>
              <a:rPr lang="en-US" sz="3200" b="1" dirty="0">
                <a:solidFill>
                  <a:srgbClr val="1D6A5C"/>
                </a:solidFill>
              </a:rPr>
              <a:t>PRESENT</a:t>
            </a:r>
            <a:endParaRPr lang="en-US" sz="2800" b="1" dirty="0">
              <a:solidFill>
                <a:srgbClr val="1D6A5C"/>
              </a:solidFill>
            </a:endParaRPr>
          </a:p>
        </p:txBody>
      </p:sp>
      <p:sp>
        <p:nvSpPr>
          <p:cNvPr id="5" name="TextBox 4">
            <a:extLst>
              <a:ext uri="{FF2B5EF4-FFF2-40B4-BE49-F238E27FC236}">
                <a16:creationId xmlns:a16="http://schemas.microsoft.com/office/drawing/2014/main" id="{1153AEEA-FF90-0943-3E55-A6F307A5D751}"/>
              </a:ext>
            </a:extLst>
          </p:cNvPr>
          <p:cNvSpPr txBox="1"/>
          <p:nvPr/>
        </p:nvSpPr>
        <p:spPr>
          <a:xfrm>
            <a:off x="398661" y="1133212"/>
            <a:ext cx="3771003" cy="2800767"/>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ACTIVELY ANTICIPATE JESUS’ </a:t>
            </a:r>
          </a:p>
          <a:p>
            <a:pPr algn="ctr"/>
            <a:r>
              <a:rPr lang="en-US" sz="4400" b="1" dirty="0">
                <a:solidFill>
                  <a:schemeClr val="accent4">
                    <a:lumMod val="40000"/>
                    <a:lumOff val="60000"/>
                  </a:schemeClr>
                </a:solidFill>
              </a:rPr>
              <a:t>RETURN</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260705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4502525" y="1016185"/>
            <a:ext cx="3771003" cy="2881771"/>
          </a:xfrm>
          <a:prstGeom prst="roundRect">
            <a:avLst/>
          </a:prstGeom>
          <a:solidFill>
            <a:srgbClr val="35829C"/>
          </a:solidFill>
          <a:ln>
            <a:noFill/>
          </a:ln>
          <a:effectLst>
            <a:softEdge rad="24331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t>our citizenship </a:t>
            </a:r>
          </a:p>
          <a:p>
            <a:pPr algn="ctr"/>
            <a:r>
              <a:rPr lang="en-AU" sz="3200" i="1" dirty="0"/>
              <a:t>is in heaven.</a:t>
            </a:r>
          </a:p>
          <a:p>
            <a:pPr algn="ctr"/>
            <a:r>
              <a:rPr lang="en-AU" sz="2800" dirty="0"/>
              <a:t>[3:20]</a:t>
            </a:r>
            <a:endParaRPr lang="en-US" sz="2800" dirty="0"/>
          </a:p>
        </p:txBody>
      </p:sp>
      <p:sp>
        <p:nvSpPr>
          <p:cNvPr id="4" name="TextBox 3">
            <a:extLst>
              <a:ext uri="{FF2B5EF4-FFF2-40B4-BE49-F238E27FC236}">
                <a16:creationId xmlns:a16="http://schemas.microsoft.com/office/drawing/2014/main" id="{0BB340C2-F52E-19D7-7194-8A4B0026914A}"/>
              </a:ext>
            </a:extLst>
          </p:cNvPr>
          <p:cNvSpPr txBox="1"/>
          <p:nvPr/>
        </p:nvSpPr>
        <p:spPr>
          <a:xfrm>
            <a:off x="0" y="0"/>
            <a:ext cx="9144000" cy="584775"/>
          </a:xfrm>
          <a:prstGeom prst="rect">
            <a:avLst/>
          </a:prstGeom>
          <a:noFill/>
        </p:spPr>
        <p:txBody>
          <a:bodyPr wrap="square" rtlCol="0">
            <a:spAutoFit/>
          </a:bodyPr>
          <a:lstStyle/>
          <a:p>
            <a:pPr algn="ctr"/>
            <a:r>
              <a:rPr lang="en-US" sz="3200" b="1" dirty="0">
                <a:solidFill>
                  <a:srgbClr val="1D6A5C"/>
                </a:solidFill>
              </a:rPr>
              <a:t>Ensuring that our DESTINY</a:t>
            </a:r>
            <a:r>
              <a:rPr lang="en-US" sz="2800" b="1" dirty="0">
                <a:solidFill>
                  <a:srgbClr val="1D6A5C"/>
                </a:solidFill>
              </a:rPr>
              <a:t> </a:t>
            </a:r>
            <a:r>
              <a:rPr lang="en-US" sz="3200" b="1" dirty="0">
                <a:solidFill>
                  <a:srgbClr val="1D6A5C"/>
                </a:solidFill>
              </a:rPr>
              <a:t>SHAPES</a:t>
            </a:r>
            <a:r>
              <a:rPr lang="en-US" sz="2800" b="1" dirty="0">
                <a:solidFill>
                  <a:srgbClr val="1D6A5C"/>
                </a:solidFill>
              </a:rPr>
              <a:t> our  </a:t>
            </a:r>
            <a:r>
              <a:rPr lang="en-US" sz="3200" b="1" dirty="0">
                <a:solidFill>
                  <a:srgbClr val="1D6A5C"/>
                </a:solidFill>
              </a:rPr>
              <a:t>PRESENT</a:t>
            </a:r>
            <a:endParaRPr lang="en-US" sz="2800" b="1" dirty="0">
              <a:solidFill>
                <a:srgbClr val="1D6A5C"/>
              </a:solidFill>
            </a:endParaRPr>
          </a:p>
        </p:txBody>
      </p:sp>
      <p:sp>
        <p:nvSpPr>
          <p:cNvPr id="5" name="TextBox 4">
            <a:extLst>
              <a:ext uri="{FF2B5EF4-FFF2-40B4-BE49-F238E27FC236}">
                <a16:creationId xmlns:a16="http://schemas.microsoft.com/office/drawing/2014/main" id="{1153AEEA-FF90-0943-3E55-A6F307A5D751}"/>
              </a:ext>
            </a:extLst>
          </p:cNvPr>
          <p:cNvSpPr txBox="1"/>
          <p:nvPr/>
        </p:nvSpPr>
        <p:spPr>
          <a:xfrm>
            <a:off x="398661" y="1133212"/>
            <a:ext cx="3771003" cy="2800767"/>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400" b="1" dirty="0">
                <a:solidFill>
                  <a:schemeClr val="accent4">
                    <a:lumMod val="40000"/>
                    <a:lumOff val="60000"/>
                  </a:schemeClr>
                </a:solidFill>
              </a:rPr>
              <a:t>LIVE AS CITIZENS </a:t>
            </a:r>
          </a:p>
          <a:p>
            <a:pPr algn="ctr"/>
            <a:r>
              <a:rPr lang="en-US" sz="4400" b="1" dirty="0">
                <a:solidFill>
                  <a:schemeClr val="accent4">
                    <a:lumMod val="40000"/>
                    <a:lumOff val="60000"/>
                  </a:schemeClr>
                </a:solidFill>
              </a:rPr>
              <a:t>OF HEAVEN</a:t>
            </a:r>
          </a:p>
          <a:p>
            <a:pPr algn="ctr"/>
            <a:r>
              <a:rPr lang="en-US" sz="4400" b="1" dirty="0">
                <a:solidFill>
                  <a:schemeClr val="accent4">
                    <a:lumMod val="40000"/>
                    <a:lumOff val="60000"/>
                  </a:schemeClr>
                </a:solidFill>
              </a:rPr>
              <a:t>NOW</a:t>
            </a:r>
            <a:endParaRPr lang="en-US" sz="4000" b="1" dirty="0">
              <a:solidFill>
                <a:schemeClr val="accent4">
                  <a:lumMod val="40000"/>
                  <a:lumOff val="60000"/>
                </a:schemeClr>
              </a:solidFill>
            </a:endParaRPr>
          </a:p>
        </p:txBody>
      </p:sp>
    </p:spTree>
    <p:extLst>
      <p:ext uri="{BB962C8B-B14F-4D97-AF65-F5344CB8AC3E}">
        <p14:creationId xmlns:p14="http://schemas.microsoft.com/office/powerpoint/2010/main" val="141343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DC4675-9292-55A4-10DE-8B65B0808945}"/>
              </a:ext>
            </a:extLst>
          </p:cNvPr>
          <p:cNvPicPr>
            <a:picLocks noChangeAspect="1"/>
          </p:cNvPicPr>
          <p:nvPr/>
        </p:nvPicPr>
        <p:blipFill>
          <a:blip r:embed="rId2"/>
          <a:stretch>
            <a:fillRect/>
          </a:stretch>
        </p:blipFill>
        <p:spPr>
          <a:xfrm>
            <a:off x="0" y="0"/>
            <a:ext cx="9144000" cy="5143500"/>
          </a:xfrm>
          <a:prstGeom prst="rect">
            <a:avLst/>
          </a:prstGeom>
        </p:spPr>
      </p:pic>
      <p:sp>
        <p:nvSpPr>
          <p:cNvPr id="11" name="Rounded Rectangle 10">
            <a:extLst>
              <a:ext uri="{FF2B5EF4-FFF2-40B4-BE49-F238E27FC236}">
                <a16:creationId xmlns:a16="http://schemas.microsoft.com/office/drawing/2014/main" id="{241B26FE-5E0D-2896-BCBF-648C62748465}"/>
              </a:ext>
            </a:extLst>
          </p:cNvPr>
          <p:cNvSpPr/>
          <p:nvPr/>
        </p:nvSpPr>
        <p:spPr>
          <a:xfrm>
            <a:off x="343797" y="795918"/>
            <a:ext cx="8407010" cy="1032071"/>
          </a:xfrm>
          <a:prstGeom prst="roundRect">
            <a:avLst/>
          </a:prstGeom>
          <a:solidFill>
            <a:srgbClr val="35829C"/>
          </a:solidFill>
          <a:ln>
            <a:noFill/>
          </a:ln>
          <a:effectLst>
            <a:softEdge rad="9612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Staying true to depending on Christ alone as the basis of our relationship with God </a:t>
            </a:r>
            <a:r>
              <a:rPr lang="en-AU" sz="2400" dirty="0"/>
              <a:t>[3:1-11]</a:t>
            </a:r>
            <a:endParaRPr lang="en-AU" sz="3200" dirty="0"/>
          </a:p>
        </p:txBody>
      </p:sp>
      <p:sp>
        <p:nvSpPr>
          <p:cNvPr id="5" name="TextBox 4">
            <a:extLst>
              <a:ext uri="{FF2B5EF4-FFF2-40B4-BE49-F238E27FC236}">
                <a16:creationId xmlns:a16="http://schemas.microsoft.com/office/drawing/2014/main" id="{1153AEEA-FF90-0943-3E55-A6F307A5D751}"/>
              </a:ext>
            </a:extLst>
          </p:cNvPr>
          <p:cNvSpPr txBox="1"/>
          <p:nvPr/>
        </p:nvSpPr>
        <p:spPr>
          <a:xfrm>
            <a:off x="343797" y="136349"/>
            <a:ext cx="8407010" cy="523220"/>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2800" b="1" dirty="0">
                <a:solidFill>
                  <a:schemeClr val="accent4">
                    <a:lumMod val="40000"/>
                    <a:lumOff val="60000"/>
                  </a:schemeClr>
                </a:solidFill>
              </a:rPr>
              <a:t>LIVING AS CITIZENS OF HEAVEN NOW</a:t>
            </a:r>
            <a:endParaRPr lang="en-US" sz="2400" b="1" dirty="0">
              <a:solidFill>
                <a:schemeClr val="accent4">
                  <a:lumMod val="40000"/>
                  <a:lumOff val="60000"/>
                </a:schemeClr>
              </a:solidFill>
            </a:endParaRPr>
          </a:p>
        </p:txBody>
      </p:sp>
      <p:sp>
        <p:nvSpPr>
          <p:cNvPr id="7" name="Rounded Rectangle 6">
            <a:extLst>
              <a:ext uri="{FF2B5EF4-FFF2-40B4-BE49-F238E27FC236}">
                <a16:creationId xmlns:a16="http://schemas.microsoft.com/office/drawing/2014/main" id="{D75578C2-E954-942C-C7AC-9F0D5E4552A7}"/>
              </a:ext>
            </a:extLst>
          </p:cNvPr>
          <p:cNvSpPr/>
          <p:nvPr/>
        </p:nvSpPr>
        <p:spPr>
          <a:xfrm>
            <a:off x="343797" y="2055714"/>
            <a:ext cx="8407010" cy="1032071"/>
          </a:xfrm>
          <a:prstGeom prst="roundRect">
            <a:avLst/>
          </a:prstGeom>
          <a:solidFill>
            <a:srgbClr val="35829C"/>
          </a:solidFill>
          <a:ln>
            <a:noFill/>
          </a:ln>
          <a:effectLst>
            <a:softEdge rad="9612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Pressing on towards being like Jesus </a:t>
            </a:r>
            <a:r>
              <a:rPr lang="en-AU" sz="2400" dirty="0"/>
              <a:t>[3:12-14]</a:t>
            </a:r>
            <a:endParaRPr lang="en-AU" sz="3200" dirty="0"/>
          </a:p>
        </p:txBody>
      </p:sp>
      <p:sp>
        <p:nvSpPr>
          <p:cNvPr id="8" name="Rounded Rectangle 7">
            <a:extLst>
              <a:ext uri="{FF2B5EF4-FFF2-40B4-BE49-F238E27FC236}">
                <a16:creationId xmlns:a16="http://schemas.microsoft.com/office/drawing/2014/main" id="{3036880C-CAA5-120A-A1BA-98A89929C189}"/>
              </a:ext>
            </a:extLst>
          </p:cNvPr>
          <p:cNvSpPr/>
          <p:nvPr/>
        </p:nvSpPr>
        <p:spPr>
          <a:xfrm>
            <a:off x="343797" y="3204649"/>
            <a:ext cx="8407010" cy="1032071"/>
          </a:xfrm>
          <a:prstGeom prst="roundRect">
            <a:avLst/>
          </a:prstGeom>
          <a:solidFill>
            <a:srgbClr val="35829C"/>
          </a:solidFill>
          <a:ln>
            <a:noFill/>
          </a:ln>
          <a:effectLst>
            <a:softEdge rad="9612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Setting our minds on heaven’s priorities rather than the priorities of earth </a:t>
            </a:r>
            <a:r>
              <a:rPr lang="en-AU" sz="2400" dirty="0"/>
              <a:t>[3:5-21]</a:t>
            </a:r>
            <a:endParaRPr lang="en-AU" sz="3200" dirty="0"/>
          </a:p>
        </p:txBody>
      </p:sp>
    </p:spTree>
    <p:extLst>
      <p:ext uri="{BB962C8B-B14F-4D97-AF65-F5344CB8AC3E}">
        <p14:creationId xmlns:p14="http://schemas.microsoft.com/office/powerpoint/2010/main" val="10744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C2DA2A-E484-7F09-E1EA-A0AF9098AEAF}"/>
              </a:ext>
            </a:extLst>
          </p:cNvPr>
          <p:cNvSpPr txBox="1"/>
          <p:nvPr/>
        </p:nvSpPr>
        <p:spPr>
          <a:xfrm rot="20725148">
            <a:off x="265176" y="829909"/>
            <a:ext cx="1325880" cy="584775"/>
          </a:xfrm>
          <a:prstGeom prst="rect">
            <a:avLst/>
          </a:prstGeom>
          <a:noFill/>
        </p:spPr>
        <p:txBody>
          <a:bodyPr wrap="square" rtlCol="0">
            <a:spAutoFit/>
          </a:bodyPr>
          <a:lstStyle/>
          <a:p>
            <a:pPr algn="ctr"/>
            <a:r>
              <a:rPr lang="en-US" sz="3200" b="1" dirty="0">
                <a:solidFill>
                  <a:srgbClr val="FF0000"/>
                </a:solidFill>
              </a:rPr>
              <a:t>DON’T</a:t>
            </a:r>
          </a:p>
        </p:txBody>
      </p:sp>
      <p:sp>
        <p:nvSpPr>
          <p:cNvPr id="3" name="TextBox 2">
            <a:extLst>
              <a:ext uri="{FF2B5EF4-FFF2-40B4-BE49-F238E27FC236}">
                <a16:creationId xmlns:a16="http://schemas.microsoft.com/office/drawing/2014/main" id="{CAACAC84-4674-3C2D-095F-88320FA62884}"/>
              </a:ext>
            </a:extLst>
          </p:cNvPr>
          <p:cNvSpPr txBox="1"/>
          <p:nvPr/>
        </p:nvSpPr>
        <p:spPr>
          <a:xfrm>
            <a:off x="1316736" y="1122296"/>
            <a:ext cx="7159752" cy="830997"/>
          </a:xfrm>
          <a:prstGeom prst="rect">
            <a:avLst/>
          </a:prstGeom>
          <a:noFill/>
        </p:spPr>
        <p:txBody>
          <a:bodyPr wrap="square" rtlCol="0">
            <a:spAutoFit/>
          </a:bodyPr>
          <a:lstStyle/>
          <a:p>
            <a:r>
              <a:rPr lang="en-US" sz="2400" dirty="0"/>
              <a:t>be so caught up in second-coming doctrines that they become an end in themselves</a:t>
            </a:r>
          </a:p>
        </p:txBody>
      </p:sp>
      <p:sp>
        <p:nvSpPr>
          <p:cNvPr id="8" name="TextBox 7">
            <a:extLst>
              <a:ext uri="{FF2B5EF4-FFF2-40B4-BE49-F238E27FC236}">
                <a16:creationId xmlns:a16="http://schemas.microsoft.com/office/drawing/2014/main" id="{EBEC7363-CB2C-2F62-B8C1-5390836749C7}"/>
              </a:ext>
            </a:extLst>
          </p:cNvPr>
          <p:cNvSpPr txBox="1"/>
          <p:nvPr/>
        </p:nvSpPr>
        <p:spPr>
          <a:xfrm>
            <a:off x="1316736" y="2022023"/>
            <a:ext cx="7827264" cy="461665"/>
          </a:xfrm>
          <a:prstGeom prst="rect">
            <a:avLst/>
          </a:prstGeom>
          <a:noFill/>
        </p:spPr>
        <p:txBody>
          <a:bodyPr wrap="square" rtlCol="0">
            <a:spAutoFit/>
          </a:bodyPr>
          <a:lstStyle/>
          <a:p>
            <a:r>
              <a:rPr lang="en-US" sz="2400" dirty="0"/>
              <a:t>allow the second-coming to become an excuse for inaction</a:t>
            </a:r>
          </a:p>
        </p:txBody>
      </p:sp>
      <p:sp>
        <p:nvSpPr>
          <p:cNvPr id="10" name="TextBox 9">
            <a:extLst>
              <a:ext uri="{FF2B5EF4-FFF2-40B4-BE49-F238E27FC236}">
                <a16:creationId xmlns:a16="http://schemas.microsoft.com/office/drawing/2014/main" id="{C8606B98-D53F-54D3-460C-DB6575FA391F}"/>
              </a:ext>
            </a:extLst>
          </p:cNvPr>
          <p:cNvSpPr txBox="1"/>
          <p:nvPr/>
        </p:nvSpPr>
        <p:spPr>
          <a:xfrm rot="20725148">
            <a:off x="265178" y="2560632"/>
            <a:ext cx="1325880" cy="584775"/>
          </a:xfrm>
          <a:prstGeom prst="rect">
            <a:avLst/>
          </a:prstGeom>
          <a:noFill/>
        </p:spPr>
        <p:txBody>
          <a:bodyPr wrap="square" rtlCol="0">
            <a:spAutoFit/>
          </a:bodyPr>
          <a:lstStyle/>
          <a:p>
            <a:pPr algn="ctr"/>
            <a:r>
              <a:rPr lang="en-US" sz="3200" b="1" dirty="0">
                <a:solidFill>
                  <a:srgbClr val="506A57"/>
                </a:solidFill>
              </a:rPr>
              <a:t>DO</a:t>
            </a:r>
          </a:p>
        </p:txBody>
      </p:sp>
      <p:sp>
        <p:nvSpPr>
          <p:cNvPr id="11" name="TextBox 10">
            <a:extLst>
              <a:ext uri="{FF2B5EF4-FFF2-40B4-BE49-F238E27FC236}">
                <a16:creationId xmlns:a16="http://schemas.microsoft.com/office/drawing/2014/main" id="{BE1D6CF8-294F-4651-0339-E59A0112A6D1}"/>
              </a:ext>
            </a:extLst>
          </p:cNvPr>
          <p:cNvSpPr txBox="1"/>
          <p:nvPr/>
        </p:nvSpPr>
        <p:spPr>
          <a:xfrm>
            <a:off x="1316736" y="2864821"/>
            <a:ext cx="7827264" cy="1200329"/>
          </a:xfrm>
          <a:prstGeom prst="rect">
            <a:avLst/>
          </a:prstGeom>
          <a:noFill/>
        </p:spPr>
        <p:txBody>
          <a:bodyPr wrap="square" rtlCol="0">
            <a:spAutoFit/>
          </a:bodyPr>
          <a:lstStyle/>
          <a:p>
            <a:r>
              <a:rPr lang="en-US" sz="2400" dirty="0"/>
              <a:t>remind yourself often of your destiny so that it motivates you towards personal holiness, growth and transformation and focus on Kingdom priorities in the energy of the Holy Spirit</a:t>
            </a:r>
          </a:p>
        </p:txBody>
      </p:sp>
    </p:spTree>
    <p:extLst>
      <p:ext uri="{BB962C8B-B14F-4D97-AF65-F5344CB8AC3E}">
        <p14:creationId xmlns:p14="http://schemas.microsoft.com/office/powerpoint/2010/main" val="406114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E1D6CF8-294F-4651-0339-E59A0112A6D1}"/>
              </a:ext>
            </a:extLst>
          </p:cNvPr>
          <p:cNvSpPr txBox="1"/>
          <p:nvPr/>
        </p:nvSpPr>
        <p:spPr>
          <a:xfrm>
            <a:off x="0" y="1086647"/>
            <a:ext cx="9144000" cy="954107"/>
          </a:xfrm>
          <a:prstGeom prst="rect">
            <a:avLst/>
          </a:prstGeom>
          <a:noFill/>
        </p:spPr>
        <p:txBody>
          <a:bodyPr wrap="square" rtlCol="0">
            <a:spAutoFit/>
          </a:bodyPr>
          <a:lstStyle/>
          <a:p>
            <a:pPr algn="ctr"/>
            <a:r>
              <a:rPr lang="en-US" sz="2800" b="1" dirty="0"/>
              <a:t>Remind yourself often of your destiny </a:t>
            </a:r>
          </a:p>
          <a:p>
            <a:pPr algn="ctr"/>
            <a:r>
              <a:rPr lang="en-US" sz="2800" b="1" dirty="0"/>
              <a:t>so that it motivates you</a:t>
            </a:r>
          </a:p>
        </p:txBody>
      </p:sp>
      <p:sp>
        <p:nvSpPr>
          <p:cNvPr id="9" name="TextBox 8">
            <a:extLst>
              <a:ext uri="{FF2B5EF4-FFF2-40B4-BE49-F238E27FC236}">
                <a16:creationId xmlns:a16="http://schemas.microsoft.com/office/drawing/2014/main" id="{643C278E-F82D-269D-FFDE-E5A8CD455D5C}"/>
              </a:ext>
            </a:extLst>
          </p:cNvPr>
          <p:cNvSpPr txBox="1"/>
          <p:nvPr/>
        </p:nvSpPr>
        <p:spPr>
          <a:xfrm>
            <a:off x="1600200" y="2040754"/>
            <a:ext cx="5767129" cy="2492990"/>
          </a:xfrm>
          <a:prstGeom prst="rect">
            <a:avLst/>
          </a:prstGeom>
          <a:solidFill>
            <a:schemeClr val="tx1">
              <a:lumMod val="65000"/>
              <a:lumOff val="35000"/>
            </a:schemeClr>
          </a:solidFill>
          <a:ln>
            <a:noFill/>
          </a:ln>
          <a:effectLst>
            <a:softEdge rad="257696"/>
          </a:effectLst>
        </p:spPr>
        <p:txBody>
          <a:bodyPr wrap="square" rtlCol="0">
            <a:spAutoFit/>
          </a:bodyPr>
          <a:lstStyle/>
          <a:p>
            <a:pPr algn="ctr"/>
            <a:endParaRPr lang="en-AU" sz="1600" i="1" dirty="0">
              <a:solidFill>
                <a:schemeClr val="accent4">
                  <a:lumMod val="40000"/>
                  <a:lumOff val="60000"/>
                </a:schemeClr>
              </a:solidFill>
            </a:endParaRPr>
          </a:p>
          <a:p>
            <a:pPr algn="ctr"/>
            <a:r>
              <a:rPr lang="en-AU" sz="3200" i="1" dirty="0">
                <a:solidFill>
                  <a:schemeClr val="accent4">
                    <a:lumMod val="40000"/>
                    <a:lumOff val="60000"/>
                  </a:schemeClr>
                </a:solidFill>
              </a:rPr>
              <a:t>The only thing worse than being blind is having sight </a:t>
            </a:r>
          </a:p>
          <a:p>
            <a:pPr algn="ctr"/>
            <a:r>
              <a:rPr lang="en-AU" sz="3200" i="1" dirty="0">
                <a:solidFill>
                  <a:schemeClr val="accent4">
                    <a:lumMod val="40000"/>
                    <a:lumOff val="60000"/>
                  </a:schemeClr>
                </a:solidFill>
              </a:rPr>
              <a:t>and no vision </a:t>
            </a:r>
            <a:endParaRPr lang="en-US" sz="3200" i="1" dirty="0">
              <a:solidFill>
                <a:schemeClr val="accent4">
                  <a:lumMod val="40000"/>
                  <a:lumOff val="60000"/>
                </a:schemeClr>
              </a:solidFill>
            </a:endParaRPr>
          </a:p>
          <a:p>
            <a:pPr algn="ctr"/>
            <a:r>
              <a:rPr lang="en-AU" sz="2400" dirty="0">
                <a:solidFill>
                  <a:schemeClr val="accent4">
                    <a:lumMod val="40000"/>
                    <a:lumOff val="60000"/>
                  </a:schemeClr>
                </a:solidFill>
              </a:rPr>
              <a:t>HELEN KELLER</a:t>
            </a:r>
          </a:p>
          <a:p>
            <a:pPr algn="ctr"/>
            <a:endParaRPr lang="en-AU" sz="2000" dirty="0">
              <a:solidFill>
                <a:schemeClr val="accent4">
                  <a:lumMod val="40000"/>
                  <a:lumOff val="60000"/>
                </a:schemeClr>
              </a:solidFill>
            </a:endParaRPr>
          </a:p>
        </p:txBody>
      </p:sp>
    </p:spTree>
    <p:extLst>
      <p:ext uri="{BB962C8B-B14F-4D97-AF65-F5344CB8AC3E}">
        <p14:creationId xmlns:p14="http://schemas.microsoft.com/office/powerpoint/2010/main" val="72875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3C278E-F82D-269D-FFDE-E5A8CD455D5C}"/>
              </a:ext>
            </a:extLst>
          </p:cNvPr>
          <p:cNvSpPr txBox="1"/>
          <p:nvPr/>
        </p:nvSpPr>
        <p:spPr>
          <a:xfrm>
            <a:off x="1094075" y="2339550"/>
            <a:ext cx="6955849" cy="2000548"/>
          </a:xfrm>
          <a:prstGeom prst="rect">
            <a:avLst/>
          </a:prstGeom>
          <a:solidFill>
            <a:schemeClr val="tx1">
              <a:lumMod val="65000"/>
              <a:lumOff val="35000"/>
            </a:schemeClr>
          </a:solidFill>
          <a:ln>
            <a:noFill/>
          </a:ln>
          <a:effectLst>
            <a:softEdge rad="304800"/>
          </a:effectLst>
        </p:spPr>
        <p:txBody>
          <a:bodyPr wrap="square" rtlCol="0">
            <a:spAutoFit/>
          </a:bodyPr>
          <a:lstStyle/>
          <a:p>
            <a:pPr algn="ctr"/>
            <a:endParaRPr lang="en-AU" sz="1600" i="1" dirty="0">
              <a:solidFill>
                <a:schemeClr val="accent4">
                  <a:lumMod val="40000"/>
                  <a:lumOff val="60000"/>
                </a:schemeClr>
              </a:solidFill>
            </a:endParaRPr>
          </a:p>
          <a:p>
            <a:pPr algn="ctr"/>
            <a:r>
              <a:rPr lang="en-AU" sz="3200" i="1" dirty="0">
                <a:solidFill>
                  <a:schemeClr val="accent4">
                    <a:lumMod val="40000"/>
                    <a:lumOff val="60000"/>
                  </a:schemeClr>
                </a:solidFill>
              </a:rPr>
              <a:t>Vision without execution </a:t>
            </a:r>
          </a:p>
          <a:p>
            <a:pPr algn="ctr"/>
            <a:r>
              <a:rPr lang="en-AU" sz="3200" i="1" dirty="0">
                <a:solidFill>
                  <a:schemeClr val="accent4">
                    <a:lumMod val="40000"/>
                    <a:lumOff val="60000"/>
                  </a:schemeClr>
                </a:solidFill>
              </a:rPr>
              <a:t>is hallucination.</a:t>
            </a:r>
            <a:br>
              <a:rPr lang="en-AU" sz="3200" i="1" dirty="0">
                <a:solidFill>
                  <a:schemeClr val="accent4">
                    <a:lumMod val="40000"/>
                    <a:lumOff val="60000"/>
                  </a:schemeClr>
                </a:solidFill>
              </a:rPr>
            </a:br>
            <a:r>
              <a:rPr lang="en-AU" sz="2400" dirty="0">
                <a:solidFill>
                  <a:schemeClr val="accent4">
                    <a:lumMod val="40000"/>
                    <a:lumOff val="60000"/>
                  </a:schemeClr>
                </a:solidFill>
              </a:rPr>
              <a:t>THOMAS EDISON</a:t>
            </a:r>
          </a:p>
          <a:p>
            <a:pPr algn="ctr"/>
            <a:endParaRPr lang="en-AU" sz="2000" dirty="0">
              <a:solidFill>
                <a:schemeClr val="accent4">
                  <a:lumMod val="40000"/>
                  <a:lumOff val="60000"/>
                </a:schemeClr>
              </a:solidFill>
            </a:endParaRPr>
          </a:p>
        </p:txBody>
      </p:sp>
      <p:sp>
        <p:nvSpPr>
          <p:cNvPr id="4" name="TextBox 3">
            <a:extLst>
              <a:ext uri="{FF2B5EF4-FFF2-40B4-BE49-F238E27FC236}">
                <a16:creationId xmlns:a16="http://schemas.microsoft.com/office/drawing/2014/main" id="{275C438F-5DB2-8A80-878F-530FFC784EDC}"/>
              </a:ext>
            </a:extLst>
          </p:cNvPr>
          <p:cNvSpPr txBox="1"/>
          <p:nvPr/>
        </p:nvSpPr>
        <p:spPr>
          <a:xfrm>
            <a:off x="0" y="1095791"/>
            <a:ext cx="9144000" cy="954107"/>
          </a:xfrm>
          <a:prstGeom prst="rect">
            <a:avLst/>
          </a:prstGeom>
          <a:noFill/>
        </p:spPr>
        <p:txBody>
          <a:bodyPr wrap="square" rtlCol="0">
            <a:spAutoFit/>
          </a:bodyPr>
          <a:lstStyle/>
          <a:p>
            <a:pPr algn="ctr"/>
            <a:r>
              <a:rPr lang="en-US" sz="2800" b="1" dirty="0"/>
              <a:t>Remind yourself often of your destiny </a:t>
            </a:r>
          </a:p>
          <a:p>
            <a:pPr algn="ctr"/>
            <a:r>
              <a:rPr lang="en-US" sz="2800" b="1" dirty="0"/>
              <a:t>so that it motivates you</a:t>
            </a:r>
          </a:p>
        </p:txBody>
      </p:sp>
    </p:spTree>
    <p:extLst>
      <p:ext uri="{BB962C8B-B14F-4D97-AF65-F5344CB8AC3E}">
        <p14:creationId xmlns:p14="http://schemas.microsoft.com/office/powerpoint/2010/main" val="294664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99F5-F819-D402-04F8-15A8E2238A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00D24E-EBB2-3C28-DF73-B8B91B585374}"/>
              </a:ext>
            </a:extLst>
          </p:cNvPr>
          <p:cNvSpPr>
            <a:spLocks noGrp="1"/>
          </p:cNvSpPr>
          <p:nvPr>
            <p:ph type="subTitle" idx="1"/>
          </p:nvPr>
        </p:nvSpPr>
        <p:spPr/>
        <p:txBody>
          <a:bodyPr/>
          <a:lstStyle/>
          <a:p>
            <a:endParaRPr lang="en-US"/>
          </a:p>
        </p:txBody>
      </p:sp>
      <p:pic>
        <p:nvPicPr>
          <p:cNvPr id="5" name="Picture 4" descr="Text&#10;&#10;Description automatically generated with low confidence">
            <a:extLst>
              <a:ext uri="{FF2B5EF4-FFF2-40B4-BE49-F238E27FC236}">
                <a16:creationId xmlns:a16="http://schemas.microsoft.com/office/drawing/2014/main" id="{42E4A6C9-13A7-296F-C18D-3761D607444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5883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Philippians 3:1-21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65287" y="834161"/>
            <a:ext cx="8013426" cy="4154984"/>
          </a:xfrm>
          <a:prstGeom prst="rect">
            <a:avLst/>
          </a:prstGeom>
          <a:noFill/>
        </p:spPr>
        <p:txBody>
          <a:bodyPr wrap="square">
            <a:spAutoFit/>
          </a:bodyPr>
          <a:lstStyle/>
          <a:p>
            <a:pPr defTabSz="342900"/>
            <a:r>
              <a:rPr lang="en-US" sz="2400" dirty="0">
                <a:solidFill>
                  <a:srgbClr val="FFFF00"/>
                </a:solidFill>
                <a:latin typeface="Arial" panose="020B0604020202020204" pitchFamily="34" charset="0"/>
              </a:rPr>
              <a:t>I consider them rubbish, that I may gain Christ </a:t>
            </a:r>
            <a:r>
              <a:rPr lang="en-US" sz="1350" dirty="0">
                <a:solidFill>
                  <a:srgbClr val="94D7E4">
                    <a:lumMod val="75000"/>
                  </a:srgbClr>
                </a:solidFill>
                <a:latin typeface="Arial" panose="020B0604020202020204" pitchFamily="34" charset="0"/>
                <a:cs typeface="Arial" panose="020B0604020202020204" pitchFamily="34" charset="0"/>
              </a:rPr>
              <a:t>9</a:t>
            </a:r>
            <a:r>
              <a:rPr lang="en-US" sz="2400" dirty="0">
                <a:solidFill>
                  <a:srgbClr val="FFFF00"/>
                </a:solidFill>
                <a:latin typeface="Arial" panose="020B0604020202020204" pitchFamily="34" charset="0"/>
              </a:rPr>
              <a:t> and be found in him, not having a righteousness of my own that comes from the law, but that which is through faith in Christ--the righteousness that comes from God and is by faith. </a:t>
            </a:r>
            <a:r>
              <a:rPr lang="en-US" sz="1350" dirty="0">
                <a:solidFill>
                  <a:srgbClr val="94D7E4">
                    <a:lumMod val="75000"/>
                  </a:srgbClr>
                </a:solidFill>
                <a:latin typeface="Arial" panose="020B0604020202020204" pitchFamily="34" charset="0"/>
                <a:cs typeface="Arial" panose="020B0604020202020204" pitchFamily="34" charset="0"/>
              </a:rPr>
              <a:t>10</a:t>
            </a:r>
            <a:r>
              <a:rPr lang="en-US" sz="2400" dirty="0">
                <a:solidFill>
                  <a:srgbClr val="FFFF00"/>
                </a:solidFill>
                <a:latin typeface="Arial" panose="020B0604020202020204" pitchFamily="34" charset="0"/>
              </a:rPr>
              <a:t>I want to know Christ and the power of his resurrection and the fellowship of sharing in his sufferings, becoming like him in his death, </a:t>
            </a:r>
            <a:r>
              <a:rPr lang="en-US" sz="1350" dirty="0">
                <a:solidFill>
                  <a:srgbClr val="94D7E4">
                    <a:lumMod val="75000"/>
                  </a:srgbClr>
                </a:solidFill>
                <a:latin typeface="Arial" panose="020B0604020202020204" pitchFamily="34" charset="0"/>
                <a:cs typeface="Arial" panose="020B0604020202020204" pitchFamily="34" charset="0"/>
              </a:rPr>
              <a:t>11</a:t>
            </a:r>
            <a:r>
              <a:rPr lang="en-US" sz="2400" dirty="0">
                <a:solidFill>
                  <a:srgbClr val="FFFF00"/>
                </a:solidFill>
                <a:latin typeface="Arial" panose="020B0604020202020204" pitchFamily="34" charset="0"/>
              </a:rPr>
              <a:t>and so, somehow, to attain to the resurrection from the dead. </a:t>
            </a:r>
            <a:r>
              <a:rPr lang="en-US" sz="1350" dirty="0">
                <a:solidFill>
                  <a:srgbClr val="94D7E4">
                    <a:lumMod val="75000"/>
                  </a:srgbClr>
                </a:solidFill>
                <a:latin typeface="Arial" panose="020B0604020202020204" pitchFamily="34" charset="0"/>
                <a:cs typeface="Arial" panose="020B0604020202020204" pitchFamily="34" charset="0"/>
              </a:rPr>
              <a:t>12</a:t>
            </a:r>
            <a:r>
              <a:rPr lang="en-US" sz="2400" dirty="0">
                <a:solidFill>
                  <a:srgbClr val="FFFF00"/>
                </a:solidFill>
                <a:latin typeface="Arial" panose="020B0604020202020204" pitchFamily="34" charset="0"/>
              </a:rPr>
              <a:t>Not that I have already obtained all this, or have already been made perfect, but I press on to take hold of that for which Christ Jesus took hold of me. </a:t>
            </a:r>
          </a:p>
        </p:txBody>
      </p:sp>
    </p:spTree>
    <p:extLst>
      <p:ext uri="{BB962C8B-B14F-4D97-AF65-F5344CB8AC3E}">
        <p14:creationId xmlns:p14="http://schemas.microsoft.com/office/powerpoint/2010/main" val="78527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Philippians 3:1-21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65287" y="834161"/>
            <a:ext cx="8013426" cy="3046988"/>
          </a:xfrm>
          <a:prstGeom prst="rect">
            <a:avLst/>
          </a:prstGeom>
          <a:noFill/>
        </p:spPr>
        <p:txBody>
          <a:bodyPr wrap="square">
            <a:spAutoFit/>
          </a:bodyPr>
          <a:lstStyle/>
          <a:p>
            <a:pPr defTabSz="342900"/>
            <a:r>
              <a:rPr lang="en-US" sz="1350" dirty="0">
                <a:solidFill>
                  <a:srgbClr val="94D7E4">
                    <a:lumMod val="75000"/>
                  </a:srgbClr>
                </a:solidFill>
                <a:latin typeface="Arial" panose="020B0604020202020204" pitchFamily="34" charset="0"/>
                <a:cs typeface="Arial" panose="020B0604020202020204" pitchFamily="34" charset="0"/>
              </a:rPr>
              <a:t>13</a:t>
            </a:r>
            <a:r>
              <a:rPr lang="en-US" sz="2400" dirty="0">
                <a:solidFill>
                  <a:srgbClr val="FFFF00"/>
                </a:solidFill>
                <a:latin typeface="Arial" panose="020B0604020202020204" pitchFamily="34" charset="0"/>
              </a:rPr>
              <a:t>Brothers, I do not consider myself yet to have taken hold of it. But one thing I do: Forgetting what is behind and straining toward what is ahead, </a:t>
            </a:r>
            <a:r>
              <a:rPr lang="en-US" sz="1350" dirty="0">
                <a:solidFill>
                  <a:srgbClr val="94D7E4">
                    <a:lumMod val="75000"/>
                  </a:srgbClr>
                </a:solidFill>
                <a:latin typeface="Arial" panose="020B0604020202020204" pitchFamily="34" charset="0"/>
                <a:cs typeface="Arial" panose="020B0604020202020204" pitchFamily="34" charset="0"/>
              </a:rPr>
              <a:t>14</a:t>
            </a:r>
            <a:r>
              <a:rPr lang="en-US" sz="2400" dirty="0">
                <a:solidFill>
                  <a:srgbClr val="FFFF00"/>
                </a:solidFill>
                <a:latin typeface="Arial" panose="020B0604020202020204" pitchFamily="34" charset="0"/>
              </a:rPr>
              <a:t>I press on toward the goal to win the prize for which God has called me heavenward in Christ Jesus. </a:t>
            </a:r>
            <a:r>
              <a:rPr lang="en-US" sz="1350" dirty="0">
                <a:solidFill>
                  <a:srgbClr val="94D7E4">
                    <a:lumMod val="75000"/>
                  </a:srgbClr>
                </a:solidFill>
                <a:latin typeface="Arial" panose="020B0604020202020204" pitchFamily="34" charset="0"/>
                <a:cs typeface="Arial" panose="020B0604020202020204" pitchFamily="34" charset="0"/>
              </a:rPr>
              <a:t>15</a:t>
            </a:r>
            <a:r>
              <a:rPr lang="en-US" sz="2400" dirty="0">
                <a:solidFill>
                  <a:srgbClr val="FFFF00"/>
                </a:solidFill>
                <a:latin typeface="Arial" panose="020B0604020202020204" pitchFamily="34" charset="0"/>
              </a:rPr>
              <a:t>All of us who are mature should take such a view of things. And if on some point you think differently, that too God will make clear to you. </a:t>
            </a:r>
            <a:r>
              <a:rPr lang="en-US" sz="1350" dirty="0">
                <a:solidFill>
                  <a:srgbClr val="94D7E4">
                    <a:lumMod val="75000"/>
                  </a:srgbClr>
                </a:solidFill>
                <a:latin typeface="Arial" panose="020B0604020202020204" pitchFamily="34" charset="0"/>
                <a:cs typeface="Arial" panose="020B0604020202020204" pitchFamily="34" charset="0"/>
              </a:rPr>
              <a:t>16</a:t>
            </a:r>
            <a:r>
              <a:rPr lang="en-US" sz="2400" dirty="0">
                <a:solidFill>
                  <a:srgbClr val="FFFF00"/>
                </a:solidFill>
                <a:latin typeface="Arial" panose="020B0604020202020204" pitchFamily="34" charset="0"/>
              </a:rPr>
              <a:t>Only let us live up to what we have already attained. </a:t>
            </a:r>
          </a:p>
        </p:txBody>
      </p:sp>
    </p:spTree>
    <p:extLst>
      <p:ext uri="{BB962C8B-B14F-4D97-AF65-F5344CB8AC3E}">
        <p14:creationId xmlns:p14="http://schemas.microsoft.com/office/powerpoint/2010/main" val="296430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Philippians 3:1-21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65287" y="834161"/>
            <a:ext cx="8013426" cy="4154984"/>
          </a:xfrm>
          <a:prstGeom prst="rect">
            <a:avLst/>
          </a:prstGeom>
          <a:noFill/>
        </p:spPr>
        <p:txBody>
          <a:bodyPr wrap="square">
            <a:spAutoFit/>
          </a:bodyPr>
          <a:lstStyle/>
          <a:p>
            <a:pPr defTabSz="342900"/>
            <a:r>
              <a:rPr lang="en-US" sz="1350" dirty="0">
                <a:solidFill>
                  <a:srgbClr val="94D7E4">
                    <a:lumMod val="75000"/>
                  </a:srgbClr>
                </a:solidFill>
                <a:latin typeface="Arial" panose="020B0604020202020204" pitchFamily="34" charset="0"/>
                <a:cs typeface="Arial" panose="020B0604020202020204" pitchFamily="34" charset="0"/>
              </a:rPr>
              <a:t>17</a:t>
            </a:r>
            <a:r>
              <a:rPr lang="en-US" sz="2400" dirty="0">
                <a:solidFill>
                  <a:srgbClr val="FFFF00"/>
                </a:solidFill>
                <a:latin typeface="Arial" panose="020B0604020202020204" pitchFamily="34" charset="0"/>
              </a:rPr>
              <a:t>Join with others in following my example, brothers, and take note of those who live according to the pattern we gave you. </a:t>
            </a:r>
            <a:r>
              <a:rPr lang="en-US" sz="1350" dirty="0">
                <a:solidFill>
                  <a:srgbClr val="94D7E4">
                    <a:lumMod val="75000"/>
                  </a:srgbClr>
                </a:solidFill>
                <a:latin typeface="Arial" panose="020B0604020202020204" pitchFamily="34" charset="0"/>
                <a:cs typeface="Arial" panose="020B0604020202020204" pitchFamily="34" charset="0"/>
              </a:rPr>
              <a:t>18</a:t>
            </a:r>
            <a:r>
              <a:rPr lang="en-US" sz="2400" dirty="0">
                <a:solidFill>
                  <a:srgbClr val="FFFF00"/>
                </a:solidFill>
                <a:latin typeface="Arial" panose="020B0604020202020204" pitchFamily="34" charset="0"/>
              </a:rPr>
              <a:t>For, as I have often told you before and now say again even with tears, many live as enemies of the cross of Christ. </a:t>
            </a:r>
            <a:r>
              <a:rPr lang="en-US" sz="1350" dirty="0">
                <a:solidFill>
                  <a:srgbClr val="94D7E4">
                    <a:lumMod val="75000"/>
                  </a:srgbClr>
                </a:solidFill>
                <a:latin typeface="Arial" panose="020B0604020202020204" pitchFamily="34" charset="0"/>
                <a:cs typeface="Arial" panose="020B0604020202020204" pitchFamily="34" charset="0"/>
              </a:rPr>
              <a:t>19</a:t>
            </a:r>
            <a:r>
              <a:rPr lang="en-US" sz="2400" dirty="0">
                <a:solidFill>
                  <a:srgbClr val="FFFF00"/>
                </a:solidFill>
                <a:latin typeface="Arial" panose="020B0604020202020204" pitchFamily="34" charset="0"/>
              </a:rPr>
              <a:t>Their destiny is destruction, their god is their stomach, and their glory is in their shame. Their mind is on earthly things. </a:t>
            </a:r>
            <a:r>
              <a:rPr lang="en-US" sz="1350" dirty="0">
                <a:solidFill>
                  <a:srgbClr val="94D7E4">
                    <a:lumMod val="75000"/>
                  </a:srgbClr>
                </a:solidFill>
                <a:latin typeface="Arial" panose="020B0604020202020204" pitchFamily="34" charset="0"/>
                <a:cs typeface="Arial" panose="020B0604020202020204" pitchFamily="34" charset="0"/>
              </a:rPr>
              <a:t>20</a:t>
            </a:r>
            <a:r>
              <a:rPr lang="en-US" sz="2400" dirty="0">
                <a:solidFill>
                  <a:srgbClr val="FFFF00"/>
                </a:solidFill>
                <a:latin typeface="Arial" panose="020B0604020202020204" pitchFamily="34" charset="0"/>
              </a:rPr>
              <a:t>But our citizenship is in heaven. And we eagerly await a Savior from there, the Lord Jesus Christ, </a:t>
            </a:r>
            <a:r>
              <a:rPr lang="en-US" sz="1350" dirty="0">
                <a:solidFill>
                  <a:srgbClr val="94D7E4">
                    <a:lumMod val="75000"/>
                  </a:srgbClr>
                </a:solidFill>
                <a:latin typeface="Arial" panose="020B0604020202020204" pitchFamily="34" charset="0"/>
                <a:cs typeface="Arial" panose="020B0604020202020204" pitchFamily="34" charset="0"/>
              </a:rPr>
              <a:t>21</a:t>
            </a:r>
            <a:r>
              <a:rPr lang="en-US" sz="2400" dirty="0">
                <a:solidFill>
                  <a:srgbClr val="FFFF00"/>
                </a:solidFill>
                <a:latin typeface="Arial" panose="020B0604020202020204" pitchFamily="34" charset="0"/>
              </a:rPr>
              <a:t>who, by the power that enables him to bring everything under his control, will transform our lowly bodies so that they will be like his glorious body. </a:t>
            </a:r>
          </a:p>
        </p:txBody>
      </p:sp>
    </p:spTree>
    <p:extLst>
      <p:ext uri="{BB962C8B-B14F-4D97-AF65-F5344CB8AC3E}">
        <p14:creationId xmlns:p14="http://schemas.microsoft.com/office/powerpoint/2010/main" val="139919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99F5-F819-D402-04F8-15A8E2238A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00D24E-EBB2-3C28-DF73-B8B91B585374}"/>
              </a:ext>
            </a:extLst>
          </p:cNvPr>
          <p:cNvSpPr>
            <a:spLocks noGrp="1"/>
          </p:cNvSpPr>
          <p:nvPr>
            <p:ph type="subTitle" idx="1"/>
          </p:nvPr>
        </p:nvSpPr>
        <p:spPr/>
        <p:txBody>
          <a:bodyPr/>
          <a:lstStyle/>
          <a:p>
            <a:endParaRPr lang="en-US"/>
          </a:p>
        </p:txBody>
      </p:sp>
      <p:pic>
        <p:nvPicPr>
          <p:cNvPr id="5" name="Picture 4" descr="Text&#10;&#10;Description automatically generated with low confidence">
            <a:extLst>
              <a:ext uri="{FF2B5EF4-FFF2-40B4-BE49-F238E27FC236}">
                <a16:creationId xmlns:a16="http://schemas.microsoft.com/office/drawing/2014/main" id="{42E4A6C9-13A7-296F-C18D-3761D607444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2800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99F5-F819-D402-04F8-15A8E2238A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00D24E-EBB2-3C28-DF73-B8B91B585374}"/>
              </a:ext>
            </a:extLst>
          </p:cNvPr>
          <p:cNvSpPr>
            <a:spLocks noGrp="1"/>
          </p:cNvSpPr>
          <p:nvPr>
            <p:ph type="subTitle" idx="1"/>
          </p:nvPr>
        </p:nvSpPr>
        <p:spPr/>
        <p:txBody>
          <a:body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28B4A03E-6EB5-3239-D63B-B1F9407D0264}"/>
              </a:ext>
            </a:extLst>
          </p:cNvPr>
          <p:cNvPicPr>
            <a:picLocks noChangeAspect="1"/>
          </p:cNvPicPr>
          <p:nvPr/>
        </p:nvPicPr>
        <p:blipFill>
          <a:blip r:embed="rId2"/>
          <a:stretch>
            <a:fillRect/>
          </a:stretch>
        </p:blipFill>
        <p:spPr>
          <a:xfrm>
            <a:off x="0" y="7454"/>
            <a:ext cx="9144000" cy="5143500"/>
          </a:xfrm>
          <a:prstGeom prst="rect">
            <a:avLst/>
          </a:prstGeom>
        </p:spPr>
      </p:pic>
    </p:spTree>
    <p:extLst>
      <p:ext uri="{BB962C8B-B14F-4D97-AF65-F5344CB8AC3E}">
        <p14:creationId xmlns:p14="http://schemas.microsoft.com/office/powerpoint/2010/main" val="119629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B5E58-B699-CAF1-9E1F-A8D2A4D382DD}"/>
              </a:ext>
            </a:extLst>
          </p:cNvPr>
          <p:cNvSpPr txBox="1"/>
          <p:nvPr/>
        </p:nvSpPr>
        <p:spPr>
          <a:xfrm>
            <a:off x="4406613" y="1232922"/>
            <a:ext cx="3996723" cy="2677656"/>
          </a:xfrm>
          <a:prstGeom prst="rect">
            <a:avLst/>
          </a:prstGeom>
          <a:noFill/>
        </p:spPr>
        <p:txBody>
          <a:bodyPr wrap="square" rtlCol="0">
            <a:spAutoFit/>
          </a:bodyPr>
          <a:lstStyle/>
          <a:p>
            <a:r>
              <a:rPr lang="en-AU" sz="2800" i="1" dirty="0"/>
              <a:t>Those who have no hope for a future life are already dead for the present one.</a:t>
            </a:r>
            <a:endParaRPr lang="en-US" sz="2800" i="1" dirty="0"/>
          </a:p>
          <a:p>
            <a:endParaRPr lang="en-AU" sz="2800" dirty="0"/>
          </a:p>
          <a:p>
            <a:r>
              <a:rPr lang="en-AU" sz="2800" dirty="0"/>
              <a:t>GOETHE</a:t>
            </a:r>
            <a:endParaRPr lang="en-US" sz="2800" dirty="0"/>
          </a:p>
        </p:txBody>
      </p:sp>
      <p:sp>
        <p:nvSpPr>
          <p:cNvPr id="8" name="TextBox 7">
            <a:extLst>
              <a:ext uri="{FF2B5EF4-FFF2-40B4-BE49-F238E27FC236}">
                <a16:creationId xmlns:a16="http://schemas.microsoft.com/office/drawing/2014/main" id="{7F3E0EA6-420D-8FD2-7DBF-8A1B6CCFBE5F}"/>
              </a:ext>
            </a:extLst>
          </p:cNvPr>
          <p:cNvSpPr txBox="1"/>
          <p:nvPr/>
        </p:nvSpPr>
        <p:spPr>
          <a:xfrm>
            <a:off x="852121" y="832811"/>
            <a:ext cx="2642476" cy="3170099"/>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000" b="1" dirty="0">
                <a:solidFill>
                  <a:schemeClr val="accent4">
                    <a:lumMod val="40000"/>
                    <a:lumOff val="60000"/>
                  </a:schemeClr>
                </a:solidFill>
              </a:rPr>
              <a:t>FUTURE VISION IMPACTS</a:t>
            </a:r>
          </a:p>
          <a:p>
            <a:pPr algn="ctr"/>
            <a:r>
              <a:rPr lang="en-US" sz="4000" b="1" dirty="0">
                <a:solidFill>
                  <a:schemeClr val="accent4">
                    <a:lumMod val="40000"/>
                    <a:lumOff val="60000"/>
                  </a:schemeClr>
                </a:solidFill>
              </a:rPr>
              <a:t>PRESENT</a:t>
            </a:r>
          </a:p>
          <a:p>
            <a:pPr algn="ctr"/>
            <a:r>
              <a:rPr lang="en-US" sz="4000" b="1" dirty="0">
                <a:solidFill>
                  <a:schemeClr val="accent4">
                    <a:lumMod val="40000"/>
                    <a:lumOff val="60000"/>
                  </a:schemeClr>
                </a:solidFill>
              </a:rPr>
              <a:t>ACTION</a:t>
            </a:r>
            <a:endParaRPr lang="en-US" sz="3600" b="1" dirty="0">
              <a:solidFill>
                <a:schemeClr val="accent4">
                  <a:lumMod val="40000"/>
                  <a:lumOff val="60000"/>
                </a:schemeClr>
              </a:solidFill>
            </a:endParaRPr>
          </a:p>
        </p:txBody>
      </p:sp>
    </p:spTree>
    <p:extLst>
      <p:ext uri="{BB962C8B-B14F-4D97-AF65-F5344CB8AC3E}">
        <p14:creationId xmlns:p14="http://schemas.microsoft.com/office/powerpoint/2010/main" val="227147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B5E58-B699-CAF1-9E1F-A8D2A4D382DD}"/>
              </a:ext>
            </a:extLst>
          </p:cNvPr>
          <p:cNvSpPr txBox="1"/>
          <p:nvPr/>
        </p:nvSpPr>
        <p:spPr>
          <a:xfrm>
            <a:off x="3494597" y="951683"/>
            <a:ext cx="4917884" cy="3016210"/>
          </a:xfrm>
          <a:prstGeom prst="rect">
            <a:avLst/>
          </a:prstGeom>
          <a:noFill/>
        </p:spPr>
        <p:txBody>
          <a:bodyPr wrap="square" rtlCol="0">
            <a:spAutoFit/>
          </a:bodyPr>
          <a:lstStyle/>
          <a:p>
            <a:r>
              <a:rPr lang="en-AU" sz="2600" i="1" dirty="0"/>
              <a:t>Without a compelling vision to draw you away from your present and pull you through any challenges and into the future, it becomes easy to settle for a lesser life than the one you could achieve.</a:t>
            </a:r>
          </a:p>
          <a:p>
            <a:endParaRPr lang="en-US" sz="1000" dirty="0"/>
          </a:p>
          <a:p>
            <a:r>
              <a:rPr lang="en-US" sz="2400" dirty="0"/>
              <a:t>MENSHA OTEH</a:t>
            </a:r>
          </a:p>
        </p:txBody>
      </p:sp>
      <p:sp>
        <p:nvSpPr>
          <p:cNvPr id="8" name="TextBox 7">
            <a:extLst>
              <a:ext uri="{FF2B5EF4-FFF2-40B4-BE49-F238E27FC236}">
                <a16:creationId xmlns:a16="http://schemas.microsoft.com/office/drawing/2014/main" id="{7F3E0EA6-420D-8FD2-7DBF-8A1B6CCFBE5F}"/>
              </a:ext>
            </a:extLst>
          </p:cNvPr>
          <p:cNvSpPr txBox="1"/>
          <p:nvPr/>
        </p:nvSpPr>
        <p:spPr>
          <a:xfrm>
            <a:off x="852121" y="832811"/>
            <a:ext cx="2642476" cy="3170099"/>
          </a:xfrm>
          <a:prstGeom prst="rect">
            <a:avLst/>
          </a:prstGeom>
          <a:solidFill>
            <a:schemeClr val="tx1">
              <a:lumMod val="65000"/>
              <a:lumOff val="35000"/>
            </a:schemeClr>
          </a:solidFill>
          <a:ln>
            <a:noFill/>
          </a:ln>
          <a:effectLst>
            <a:softEdge rad="151923"/>
          </a:effectLst>
        </p:spPr>
        <p:txBody>
          <a:bodyPr wrap="square" rtlCol="0">
            <a:spAutoFit/>
          </a:bodyPr>
          <a:lstStyle/>
          <a:p>
            <a:pPr algn="ctr"/>
            <a:r>
              <a:rPr lang="en-US" sz="4000" b="1" dirty="0">
                <a:solidFill>
                  <a:schemeClr val="accent4">
                    <a:lumMod val="40000"/>
                    <a:lumOff val="60000"/>
                  </a:schemeClr>
                </a:solidFill>
              </a:rPr>
              <a:t>FUTURE VISION IMPACTS</a:t>
            </a:r>
          </a:p>
          <a:p>
            <a:pPr algn="ctr"/>
            <a:r>
              <a:rPr lang="en-US" sz="4000" b="1" dirty="0">
                <a:solidFill>
                  <a:schemeClr val="accent4">
                    <a:lumMod val="40000"/>
                    <a:lumOff val="60000"/>
                  </a:schemeClr>
                </a:solidFill>
              </a:rPr>
              <a:t>PRESENT</a:t>
            </a:r>
          </a:p>
          <a:p>
            <a:pPr algn="ctr"/>
            <a:r>
              <a:rPr lang="en-US" sz="4000" b="1" dirty="0">
                <a:solidFill>
                  <a:schemeClr val="accent4">
                    <a:lumMod val="40000"/>
                    <a:lumOff val="60000"/>
                  </a:schemeClr>
                </a:solidFill>
              </a:rPr>
              <a:t>ACTION</a:t>
            </a:r>
            <a:endParaRPr lang="en-US" sz="3600" b="1" dirty="0">
              <a:solidFill>
                <a:schemeClr val="accent4">
                  <a:lumMod val="40000"/>
                  <a:lumOff val="60000"/>
                </a:schemeClr>
              </a:solidFill>
            </a:endParaRPr>
          </a:p>
        </p:txBody>
      </p:sp>
    </p:spTree>
    <p:extLst>
      <p:ext uri="{BB962C8B-B14F-4D97-AF65-F5344CB8AC3E}">
        <p14:creationId xmlns:p14="http://schemas.microsoft.com/office/powerpoint/2010/main" val="3560400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Office Theme</Template>
  <TotalTime>329</TotalTime>
  <Words>1260</Words>
  <Application>Microsoft Office PowerPoint</Application>
  <PresentationFormat>On-screen Show (16:9)</PresentationFormat>
  <Paragraphs>112</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Corbel</vt:lpstr>
      <vt:lpstr>Office Theme</vt:lpstr>
      <vt:lpstr>Depth</vt:lpstr>
      <vt:lpstr>Philippians 3:1-21 (NIV)</vt:lpstr>
      <vt:lpstr>Philippians 3:1-21 (NIV)</vt:lpstr>
      <vt:lpstr>Philippians 3:1-21 (NIV)</vt:lpstr>
      <vt:lpstr>Philippians 3:1-21 (NIV)</vt:lpstr>
      <vt:lpstr>Philippians 3:1-21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Keep</dc:creator>
  <cp:lastModifiedBy>Streamer</cp:lastModifiedBy>
  <cp:revision>19</cp:revision>
  <dcterms:created xsi:type="dcterms:W3CDTF">2022-06-06T02:33:56Z</dcterms:created>
  <dcterms:modified xsi:type="dcterms:W3CDTF">2022-07-16T23:29:52Z</dcterms:modified>
</cp:coreProperties>
</file>